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4" r:id="rId4"/>
    <p:sldId id="306" r:id="rId5"/>
    <p:sldId id="258" r:id="rId6"/>
    <p:sldId id="259" r:id="rId7"/>
    <p:sldId id="312" r:id="rId8"/>
    <p:sldId id="348" r:id="rId9"/>
    <p:sldId id="349" r:id="rId10"/>
    <p:sldId id="350" r:id="rId11"/>
    <p:sldId id="351" r:id="rId12"/>
    <p:sldId id="352" r:id="rId13"/>
    <p:sldId id="337" r:id="rId14"/>
    <p:sldId id="327" r:id="rId15"/>
    <p:sldId id="319" r:id="rId16"/>
    <p:sldId id="328" r:id="rId17"/>
    <p:sldId id="332" r:id="rId18"/>
    <p:sldId id="335" r:id="rId19"/>
    <p:sldId id="329" r:id="rId20"/>
    <p:sldId id="334" r:id="rId21"/>
    <p:sldId id="336" r:id="rId22"/>
    <p:sldId id="353" r:id="rId23"/>
    <p:sldId id="307" r:id="rId24"/>
    <p:sldId id="333" r:id="rId25"/>
    <p:sldId id="344" r:id="rId26"/>
    <p:sldId id="346" r:id="rId27"/>
    <p:sldId id="340" r:id="rId28"/>
    <p:sldId id="347" r:id="rId29"/>
    <p:sldId id="341" r:id="rId30"/>
    <p:sldId id="342" r:id="rId31"/>
    <p:sldId id="343" r:id="rId32"/>
    <p:sldId id="359" r:id="rId33"/>
    <p:sldId id="320" r:id="rId34"/>
    <p:sldId id="321" r:id="rId35"/>
    <p:sldId id="362" r:id="rId36"/>
    <p:sldId id="363" r:id="rId37"/>
    <p:sldId id="323" r:id="rId38"/>
    <p:sldId id="325" r:id="rId39"/>
    <p:sldId id="356" r:id="rId40"/>
    <p:sldId id="357" r:id="rId41"/>
    <p:sldId id="358" r:id="rId42"/>
    <p:sldId id="322" r:id="rId43"/>
    <p:sldId id="318" r:id="rId44"/>
    <p:sldId id="324" r:id="rId45"/>
    <p:sldId id="326" r:id="rId46"/>
    <p:sldId id="338" r:id="rId47"/>
    <p:sldId id="339" r:id="rId48"/>
    <p:sldId id="355" r:id="rId49"/>
    <p:sldId id="308" r:id="rId50"/>
    <p:sldId id="330" r:id="rId51"/>
    <p:sldId id="331" r:id="rId52"/>
    <p:sldId id="262" r:id="rId53"/>
    <p:sldId id="263" r:id="rId54"/>
    <p:sldId id="264" r:id="rId55"/>
    <p:sldId id="360" r:id="rId56"/>
    <p:sldId id="361" r:id="rId57"/>
    <p:sldId id="309" r:id="rId58"/>
    <p:sldId id="266" r:id="rId59"/>
    <p:sldId id="265" r:id="rId60"/>
    <p:sldId id="364" r:id="rId61"/>
    <p:sldId id="365" r:id="rId62"/>
    <p:sldId id="366" r:id="rId63"/>
    <p:sldId id="367" r:id="rId64"/>
    <p:sldId id="267" r:id="rId65"/>
    <p:sldId id="368" r:id="rId66"/>
    <p:sldId id="370" r:id="rId67"/>
    <p:sldId id="371" r:id="rId68"/>
    <p:sldId id="372" r:id="rId69"/>
    <p:sldId id="373" r:id="rId70"/>
    <p:sldId id="369" r:id="rId71"/>
    <p:sldId id="386" r:id="rId72"/>
    <p:sldId id="387" r:id="rId73"/>
    <p:sldId id="374" r:id="rId74"/>
    <p:sldId id="310" r:id="rId75"/>
    <p:sldId id="389" r:id="rId76"/>
    <p:sldId id="375" r:id="rId77"/>
    <p:sldId id="390" r:id="rId78"/>
    <p:sldId id="376" r:id="rId79"/>
    <p:sldId id="377" r:id="rId80"/>
    <p:sldId id="378" r:id="rId81"/>
    <p:sldId id="385" r:id="rId82"/>
    <p:sldId id="388" r:id="rId83"/>
    <p:sldId id="379" r:id="rId84"/>
    <p:sldId id="380" r:id="rId85"/>
    <p:sldId id="384" r:id="rId86"/>
    <p:sldId id="268" r:id="rId87"/>
    <p:sldId id="381" r:id="rId88"/>
    <p:sldId id="383" r:id="rId89"/>
    <p:sldId id="382" r:id="rId90"/>
    <p:sldId id="392" r:id="rId91"/>
    <p:sldId id="269" r:id="rId92"/>
    <p:sldId id="311" r:id="rId93"/>
    <p:sldId id="270" r:id="rId94"/>
    <p:sldId id="271" r:id="rId95"/>
    <p:sldId id="272" r:id="rId96"/>
    <p:sldId id="273" r:id="rId97"/>
    <p:sldId id="274" r:id="rId98"/>
    <p:sldId id="275" r:id="rId99"/>
    <p:sldId id="393" r:id="rId100"/>
    <p:sldId id="277" r:id="rId101"/>
    <p:sldId id="394" r:id="rId102"/>
    <p:sldId id="395" r:id="rId103"/>
    <p:sldId id="278" r:id="rId104"/>
    <p:sldId id="279" r:id="rId105"/>
    <p:sldId id="280" r:id="rId106"/>
    <p:sldId id="281" r:id="rId107"/>
    <p:sldId id="282" r:id="rId108"/>
    <p:sldId id="283" r:id="rId109"/>
    <p:sldId id="284" r:id="rId110"/>
    <p:sldId id="285" r:id="rId111"/>
    <p:sldId id="286" r:id="rId112"/>
    <p:sldId id="287" r:id="rId113"/>
    <p:sldId id="288" r:id="rId114"/>
    <p:sldId id="289" r:id="rId115"/>
    <p:sldId id="290" r:id="rId116"/>
    <p:sldId id="291" r:id="rId117"/>
    <p:sldId id="292" r:id="rId118"/>
    <p:sldId id="293" r:id="rId119"/>
    <p:sldId id="294" r:id="rId120"/>
    <p:sldId id="295" r:id="rId121"/>
    <p:sldId id="296" r:id="rId122"/>
    <p:sldId id="297" r:id="rId123"/>
    <p:sldId id="298" r:id="rId124"/>
    <p:sldId id="299" r:id="rId125"/>
    <p:sldId id="300" r:id="rId126"/>
    <p:sldId id="301" r:id="rId127"/>
    <p:sldId id="302" r:id="rId128"/>
    <p:sldId id="303" r:id="rId129"/>
    <p:sldId id="304" r:id="rId130"/>
    <p:sldId id="305" r:id="rId1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4660"/>
  </p:normalViewPr>
  <p:slideViewPr>
    <p:cSldViewPr snapToGrid="0">
      <p:cViewPr varScale="1">
        <p:scale>
          <a:sx n="65" d="100"/>
          <a:sy n="65" d="100"/>
        </p:scale>
        <p:origin x="42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97E4A-250F-5C8A-BEC7-613EF5520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70D5-DFE8-B3C9-4309-FA2466798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B18-983B-5849-7383-89DCA290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66AE1-4FAC-F8F5-8AF0-1B66284F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A2206-15AF-9340-8EDE-0C06D4B6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253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62CD-9192-34A7-DA15-BD10D1B0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1493D-DFA0-2945-BBCD-7E2DEE9EA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3A90C-9591-886F-B65C-A8CD730A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E5DD9-DAF3-CD33-05BA-BDC7AB16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0E9F5-48AE-AFF7-52EB-F257ED2D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02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D631D-5BCC-C366-C656-1A759C1FC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50516-F015-D862-E2FE-49609E4C8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6F48-1AC1-C24D-1B78-241B1E72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1FA96-D713-DBCF-CB1A-14EF3F2A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5D51D-4783-A65C-95CF-F1B59506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95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3521-1E8B-49AE-5CDF-29DD80F4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154D-3BD5-9498-9AAB-54C9BF99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16ED-2A41-38D0-9505-CD57913C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AD6DE-679D-5AAD-D401-13BD68F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BBC29-5B2D-74B7-8574-6FFD2760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92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10E7-9A32-35D9-D87E-A92EBDC1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C3986-A0E0-3D1E-746E-6CEA74B6C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DEF4A-0619-F59E-7083-B480EF70F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D35D8-2AF5-51F9-EDAA-1F7B1287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D7F3C-5085-9A03-AD22-D3E88F1E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80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BC53-ED9C-387C-C31A-901D4A9C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DC672-94D3-A99F-2CBD-D41717109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89096-68EB-9B77-C141-EAB86A4B5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6E028-5901-E237-C1DB-66500C96E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6B847-19C1-D055-1CFB-EB8EAC81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0B7B4-EF54-C9CB-91F1-79F92BBA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84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0FD6-A3EE-753A-FA25-B6AB105B5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998F9-7C02-AA3E-5131-F93702D81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C989D-466F-A492-BFA1-FB871D1A3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400F-DE1B-9329-BD83-B0F5EED0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E8BF8-8717-F9EC-3191-DDD9F35C7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E2C16A-1D2A-8935-A099-86215360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194952-21E9-E325-24CF-579EA8169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BD9223-3572-B88D-6B75-EA6F313F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58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FFBA-4B44-690B-F9B5-084B2B12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C4CE4-2A5A-3345-0375-91C73CE2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8DE7A-382C-8CBE-82F1-46615C4A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9E972-9703-7935-9EA1-B68A575B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501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F4C9D0-EF33-0218-E877-54487080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94124-0BE4-0585-67AF-83211992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4DA9E-2B38-1467-F303-AAA8CE3D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80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65A1-9FA3-0105-EB6A-B176E2D8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FC538-F59E-9D35-3791-6978DD2CE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93258-9763-22A2-E180-84DBEF761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23DA8-9681-5793-6B24-B3747D68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14D4F-8E95-F592-94DB-DE2E8753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22D3A-9E62-D0E5-D7A0-567BED09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290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7E25-41CA-8E93-5233-63FB3007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42682-D7CA-253B-1093-E172BD554C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94C9E-72EA-D9B2-6188-A22EEBC2E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937DD-58A1-7930-276B-EC1FAE1B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4DB17-1B26-86CF-4D2F-4EBF26CBD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33DF3-757C-4700-4089-EC647ABD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63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2B9B6-BFE3-BB42-68BD-F43AF4B8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2B421-E94A-6377-AFE6-8DF278425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64C41-4AF1-15A3-D31E-D7F65573B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0E606-E436-4FAF-AC1E-AC493B96F690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549D5-DAB7-831A-5949-C86A8BEB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3AB1-C97C-9A63-433D-EAED138D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F1395-5813-449A-B0F6-57EF4844A22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15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1593-C095-5C34-2730-833C255EF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Web Interactions</a:t>
            </a:r>
            <a:br>
              <a:rPr lang="fr-FR" dirty="0"/>
            </a:br>
            <a:r>
              <a:rPr lang="fr-FR" dirty="0"/>
              <a:t>Https - Html - Javascript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491E5-C931-3957-7824-8709E6887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1676"/>
            <a:ext cx="9144000" cy="926123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03239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8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Client WAIT </a:t>
            </a:r>
            <a:r>
              <a:rPr lang="fr-FR" dirty="0" err="1"/>
              <a:t>response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and do not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more to socket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79675-DD53-5C06-3DBF-64D3130A4EB6}"/>
              </a:ext>
            </a:extLst>
          </p:cNvPr>
          <p:cNvSpPr txBox="1"/>
          <p:nvPr/>
        </p:nvSpPr>
        <p:spPr>
          <a:xfrm>
            <a:off x="2481263" y="3067050"/>
            <a:ext cx="81587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possible </a:t>
            </a:r>
            <a:r>
              <a:rPr lang="fr-FR" sz="2400" dirty="0" err="1"/>
              <a:t>strategies</a:t>
            </a:r>
            <a:r>
              <a:rPr lang="fr-FR" sz="2400" dirty="0"/>
              <a:t>: </a:t>
            </a:r>
          </a:p>
          <a:p>
            <a:endParaRPr lang="fr-FR" sz="2400" dirty="0"/>
          </a:p>
          <a:p>
            <a:r>
              <a:rPr lang="fr-FR" sz="2400" dirty="0"/>
              <a:t>1/  </a:t>
            </a:r>
            <a:r>
              <a:rPr lang="fr-FR" sz="2400" dirty="0" err="1"/>
              <a:t>negotiate</a:t>
            </a:r>
            <a:r>
              <a:rPr lang="fr-FR" sz="2400" dirty="0"/>
              <a:t> in http Header to </a:t>
            </a:r>
            <a:r>
              <a:rPr lang="fr-FR" sz="2400" dirty="0" err="1"/>
              <a:t>keep</a:t>
            </a:r>
            <a:r>
              <a:rPr lang="fr-FR" sz="2400" dirty="0"/>
              <a:t> socket open, and re-use</a:t>
            </a:r>
          </a:p>
          <a:p>
            <a:endParaRPr lang="fr-FR" sz="2400" dirty="0"/>
          </a:p>
          <a:p>
            <a:r>
              <a:rPr lang="fr-FR" sz="2400" dirty="0"/>
              <a:t>2/  </a:t>
            </a:r>
            <a:r>
              <a:rPr lang="fr-FR" sz="2400" dirty="0" err="1"/>
              <a:t>half</a:t>
            </a:r>
            <a:r>
              <a:rPr lang="fr-FR" sz="2400" dirty="0"/>
              <a:t>-close  the socket on client-</a:t>
            </a:r>
            <a:r>
              <a:rPr lang="fr-FR" sz="2400" dirty="0" err="1"/>
              <a:t>side</a:t>
            </a:r>
            <a:r>
              <a:rPr lang="fr-FR" sz="2400" dirty="0"/>
              <a:t> (socket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</a:t>
            </a:r>
            <a:r>
              <a:rPr lang="fr-FR" sz="2400" dirty="0" err="1"/>
              <a:t>read-only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5509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372322-5A25-62BB-07E4-ADC4115E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7" y="1213100"/>
            <a:ext cx="9983065" cy="5486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39246" cy="1330569"/>
          </a:xfrm>
        </p:spPr>
        <p:txBody>
          <a:bodyPr/>
          <a:lstStyle/>
          <a:p>
            <a:pPr algn="ctr"/>
            <a:r>
              <a:rPr lang="fr-FR" dirty="0"/>
              <a:t>Navigable HTML Structure </a:t>
            </a:r>
            <a:br>
              <a:rPr lang="fr-FR" dirty="0"/>
            </a:br>
            <a:r>
              <a:rPr lang="fr-FR" dirty="0"/>
              <a:t>&lt;--</a:t>
            </a:r>
            <a:r>
              <a:rPr lang="fr-FR" dirty="0" err="1"/>
              <a:t>differs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--&gt; </a:t>
            </a:r>
            <a:r>
              <a:rPr lang="fr-FR" dirty="0" err="1"/>
              <a:t>Styled</a:t>
            </a:r>
            <a:r>
              <a:rPr lang="fr-FR" dirty="0"/>
              <a:t>, </a:t>
            </a:r>
            <a:r>
              <a:rPr lang="fr-FR" dirty="0" err="1"/>
              <a:t>Internal</a:t>
            </a:r>
            <a:r>
              <a:rPr lang="fr-FR" dirty="0"/>
              <a:t> Shadow DOM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BF7FAB-61FF-BBD7-763C-3306A899D943}"/>
              </a:ext>
            </a:extLst>
          </p:cNvPr>
          <p:cNvSpPr/>
          <p:nvPr/>
        </p:nvSpPr>
        <p:spPr>
          <a:xfrm>
            <a:off x="1459522" y="2157122"/>
            <a:ext cx="1746739" cy="2461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D6C324-39B6-FEA3-C240-2C014BD2342E}"/>
              </a:ext>
            </a:extLst>
          </p:cNvPr>
          <p:cNvSpPr/>
          <p:nvPr/>
        </p:nvSpPr>
        <p:spPr>
          <a:xfrm>
            <a:off x="3024554" y="5058583"/>
            <a:ext cx="1400908" cy="24610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0D46A2-D90D-870C-2916-135867CCF559}"/>
              </a:ext>
            </a:extLst>
          </p:cNvPr>
          <p:cNvSpPr/>
          <p:nvPr/>
        </p:nvSpPr>
        <p:spPr>
          <a:xfrm>
            <a:off x="3833446" y="6014014"/>
            <a:ext cx="1477108" cy="24610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E0F84A-7E33-20AA-120A-F2E5FEB744EC}"/>
              </a:ext>
            </a:extLst>
          </p:cNvPr>
          <p:cNvSpPr/>
          <p:nvPr/>
        </p:nvSpPr>
        <p:spPr>
          <a:xfrm>
            <a:off x="2986454" y="6271683"/>
            <a:ext cx="501161" cy="2461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573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6785"/>
          </a:xfrm>
        </p:spPr>
        <p:txBody>
          <a:bodyPr/>
          <a:lstStyle/>
          <a:p>
            <a:pPr algn="ctr"/>
            <a:r>
              <a:rPr lang="fr-FR" dirty="0"/>
              <a:t>Custom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3/4)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HTML Template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33E58A-6545-DB2E-8E1B-20E26944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66849"/>
            <a:ext cx="4996523" cy="2721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41D9DB-F50D-C1ED-9AA2-604116FF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646" y="1419017"/>
            <a:ext cx="7139354" cy="50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893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6785"/>
          </a:xfrm>
        </p:spPr>
        <p:txBody>
          <a:bodyPr/>
          <a:lstStyle/>
          <a:p>
            <a:pPr algn="ctr"/>
            <a:r>
              <a:rPr lang="fr-FR" dirty="0" err="1"/>
              <a:t>result</a:t>
            </a:r>
            <a:r>
              <a:rPr lang="fr-FR" dirty="0"/>
              <a:t> of HTML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A865F-2214-2B3A-6EC9-1DC090A1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12" y="1602099"/>
            <a:ext cx="8292845" cy="43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41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51E80A-A413-B0A4-10F0-D59BE8BFDF8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236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Custom </a:t>
            </a:r>
            <a:r>
              <a:rPr lang="fr-FR" dirty="0" err="1"/>
              <a:t>Element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4/4)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Lifecycle</a:t>
            </a:r>
            <a:r>
              <a:rPr lang="fr-FR" dirty="0"/>
              <a:t> callbacks &amp; </a:t>
            </a:r>
            <a:r>
              <a:rPr lang="fr-FR" dirty="0" err="1"/>
              <a:t>properties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87C2-DF6B-3510-47B9-F59B0311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90" y="1900340"/>
            <a:ext cx="7465820" cy="32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653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Lifecycle</a:t>
            </a:r>
            <a:r>
              <a:rPr lang="fr-FR" dirty="0"/>
              <a:t> callbacks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25622-671D-9659-48B1-C24D5EF2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87" y="1408538"/>
            <a:ext cx="8325426" cy="38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809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8522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attributeChangedCallback</a:t>
            </a:r>
            <a:r>
              <a:rPr lang="fr-FR" dirty="0"/>
              <a:t>() + </a:t>
            </a:r>
            <a:r>
              <a:rPr lang="fr-FR" dirty="0" err="1"/>
              <a:t>getAttribute</a:t>
            </a:r>
            <a:r>
              <a:rPr lang="fr-FR" dirty="0"/>
              <a:t>() + Shadow DOM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4D38C-F730-32AE-A159-D0C14635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300" y="1028288"/>
            <a:ext cx="6475946" cy="5680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F7DCF-B272-64E2-6301-C19A9A0BC5E5}"/>
              </a:ext>
            </a:extLst>
          </p:cNvPr>
          <p:cNvSpPr/>
          <p:nvPr/>
        </p:nvSpPr>
        <p:spPr>
          <a:xfrm>
            <a:off x="6711462" y="3665132"/>
            <a:ext cx="1406770" cy="152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5BF50-058E-1383-6CE8-954DD24CD4D0}"/>
              </a:ext>
            </a:extLst>
          </p:cNvPr>
          <p:cNvSpPr/>
          <p:nvPr/>
        </p:nvSpPr>
        <p:spPr>
          <a:xfrm>
            <a:off x="6494585" y="4978116"/>
            <a:ext cx="4091354" cy="31066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EE10DB-C5A6-ECF8-DB34-AEA72EFD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415"/>
            <a:ext cx="5554868" cy="3563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8E7F6A-E14F-80E0-A773-CB667DABA53D}"/>
              </a:ext>
            </a:extLst>
          </p:cNvPr>
          <p:cNvSpPr/>
          <p:nvPr/>
        </p:nvSpPr>
        <p:spPr>
          <a:xfrm>
            <a:off x="2649415" y="3993377"/>
            <a:ext cx="1312985" cy="21520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E5FF64-3FDF-80AF-352D-CAF455402299}"/>
              </a:ext>
            </a:extLst>
          </p:cNvPr>
          <p:cNvSpPr/>
          <p:nvPr/>
        </p:nvSpPr>
        <p:spPr>
          <a:xfrm>
            <a:off x="890954" y="2479431"/>
            <a:ext cx="4663914" cy="50451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2415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" y="1"/>
            <a:ext cx="12133385" cy="861645"/>
          </a:xfrm>
        </p:spPr>
        <p:txBody>
          <a:bodyPr/>
          <a:lstStyle/>
          <a:p>
            <a:pPr algn="ctr"/>
            <a:r>
              <a:rPr lang="fr-FR" dirty="0" err="1"/>
              <a:t>attributeChangedCallback</a:t>
            </a:r>
            <a:r>
              <a:rPr lang="fr-FR" dirty="0"/>
              <a:t>=&gt; update Shadow DOM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0F2AD-D965-6F23-45EC-8A32B323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97" y="1312985"/>
            <a:ext cx="8672296" cy="52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301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.. not </a:t>
            </a:r>
            <a:r>
              <a:rPr lang="fr-FR" dirty="0" err="1"/>
              <a:t>broadly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0708F-15BF-9C6F-98D1-EA5FCC067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536" y="1770185"/>
            <a:ext cx="7760955" cy="4998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011F9B-0C04-5D90-7374-A625C0BE5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01" y="844063"/>
            <a:ext cx="5187595" cy="844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77BDD9-F3DC-E73C-917B-622C503E4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2" y="102251"/>
            <a:ext cx="2886906" cy="17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77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Which</a:t>
            </a:r>
            <a:r>
              <a:rPr lang="fr-FR" dirty="0"/>
              <a:t> - </a:t>
            </a:r>
            <a:r>
              <a:rPr lang="fr-FR" dirty="0" err="1"/>
              <a:t>HowLong</a:t>
            </a:r>
            <a:r>
              <a:rPr lang="fr-FR" dirty="0"/>
              <a:t>) Web </a:t>
            </a:r>
            <a:r>
              <a:rPr lang="fr-FR" dirty="0" err="1"/>
              <a:t>Frameworks</a:t>
            </a:r>
            <a:r>
              <a:rPr lang="fr-FR" dirty="0"/>
              <a:t>?</a:t>
            </a:r>
            <a:br>
              <a:rPr lang="fr-FR" dirty="0"/>
            </a:br>
            <a:endParaRPr lang="fr-FR" dirty="0"/>
          </a:p>
        </p:txBody>
      </p:sp>
      <p:pic>
        <p:nvPicPr>
          <p:cNvPr id="3076" name="Picture 4" descr="The History of Web Frameworks">
            <a:extLst>
              <a:ext uri="{FF2B5EF4-FFF2-40B4-BE49-F238E27FC236}">
                <a16:creationId xmlns:a16="http://schemas.microsoft.com/office/drawing/2014/main" id="{C6A0A5E8-2BE4-D93F-944F-DE4FC781B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3979"/>
            <a:ext cx="12192000" cy="445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67CB8-AAA4-119A-A85C-8DEB23E51D31}"/>
              </a:ext>
            </a:extLst>
          </p:cNvPr>
          <p:cNvSpPr txBox="1"/>
          <p:nvPr/>
        </p:nvSpPr>
        <p:spPr>
          <a:xfrm>
            <a:off x="211016" y="1189754"/>
            <a:ext cx="10773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https://github.com/mraible/history-of-web-frameworks-timeline</a:t>
            </a:r>
          </a:p>
        </p:txBody>
      </p:sp>
    </p:spTree>
    <p:extLst>
      <p:ext uri="{BB962C8B-B14F-4D97-AF65-F5344CB8AC3E}">
        <p14:creationId xmlns:p14="http://schemas.microsoft.com/office/powerpoint/2010/main" val="14872195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Frameworks</a:t>
            </a:r>
            <a:r>
              <a:rPr lang="fr-FR" dirty="0"/>
              <a:t>  trends as of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EF759-F4DE-D21B-23F8-7535305F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65" y="2523417"/>
            <a:ext cx="4452786" cy="133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1E7D7-5C12-0DBB-F490-B3EAA145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57" y="2161215"/>
            <a:ext cx="1988992" cy="1855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FEEE3-BE71-46ED-6863-618388BB6B4F}"/>
              </a:ext>
            </a:extLst>
          </p:cNvPr>
          <p:cNvSpPr txBox="1"/>
          <p:nvPr/>
        </p:nvSpPr>
        <p:spPr>
          <a:xfrm>
            <a:off x="6002215" y="4352165"/>
            <a:ext cx="2192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https://react.dev/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43482-5D93-1C9A-9389-09AC98DEC22B}"/>
              </a:ext>
            </a:extLst>
          </p:cNvPr>
          <p:cNvSpPr txBox="1"/>
          <p:nvPr/>
        </p:nvSpPr>
        <p:spPr>
          <a:xfrm>
            <a:off x="1852246" y="4352165"/>
            <a:ext cx="2450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https://angular.dev/</a:t>
            </a:r>
          </a:p>
        </p:txBody>
      </p:sp>
      <p:pic>
        <p:nvPicPr>
          <p:cNvPr id="4102" name="Picture 6" descr="VueJS | | UK based Software Engineering ...">
            <a:extLst>
              <a:ext uri="{FF2B5EF4-FFF2-40B4-BE49-F238E27FC236}">
                <a16:creationId xmlns:a16="http://schemas.microsoft.com/office/drawing/2014/main" id="{685E777E-8BE6-62E3-B76C-EFCE4705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198" y="2260355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C57B0-2D7E-BBE6-E055-A9AAEFFA9130}"/>
              </a:ext>
            </a:extLst>
          </p:cNvPr>
          <p:cNvSpPr txBox="1"/>
          <p:nvPr/>
        </p:nvSpPr>
        <p:spPr>
          <a:xfrm>
            <a:off x="8868506" y="4352165"/>
            <a:ext cx="1957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https://vuejs.org/</a:t>
            </a:r>
          </a:p>
        </p:txBody>
      </p:sp>
    </p:spTree>
    <p:extLst>
      <p:ext uri="{BB962C8B-B14F-4D97-AF65-F5344CB8AC3E}">
        <p14:creationId xmlns:p14="http://schemas.microsoft.com/office/powerpoint/2010/main" val="85252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42353092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139462"/>
          </a:xfrm>
        </p:spPr>
        <p:txBody>
          <a:bodyPr>
            <a:normAutofit/>
          </a:bodyPr>
          <a:lstStyle/>
          <a:p>
            <a:pPr algn="ctr"/>
            <a:r>
              <a:rPr lang="fr-FR" sz="3600" dirty="0" err="1"/>
              <a:t>Angular</a:t>
            </a:r>
            <a:r>
              <a:rPr lang="fr-FR" sz="3600" dirty="0"/>
              <a:t> 18  (</a:t>
            </a:r>
            <a:r>
              <a:rPr lang="fr-FR" sz="3600" dirty="0" err="1"/>
              <a:t>may</a:t>
            </a:r>
            <a:r>
              <a:rPr lang="fr-FR" sz="3600" dirty="0"/>
              <a:t> 2024)</a:t>
            </a:r>
            <a:br>
              <a:rPr lang="fr-FR" sz="3600" dirty="0"/>
            </a:br>
            <a:r>
              <a:rPr lang="fr-FR" sz="3600" dirty="0" err="1"/>
              <a:t>very</a:t>
            </a:r>
            <a:r>
              <a:rPr lang="fr-FR" sz="3600" dirty="0"/>
              <a:t> </a:t>
            </a:r>
            <a:r>
              <a:rPr lang="fr-FR" sz="3600" dirty="0" err="1"/>
              <a:t>different</a:t>
            </a:r>
            <a:r>
              <a:rPr lang="fr-FR" sz="3600" dirty="0"/>
              <a:t>/</a:t>
            </a:r>
            <a:r>
              <a:rPr lang="fr-FR" sz="3600" dirty="0" err="1"/>
              <a:t>superior</a:t>
            </a:r>
            <a:r>
              <a:rPr lang="fr-FR" sz="3600" dirty="0"/>
              <a:t>  to  </a:t>
            </a:r>
            <a:r>
              <a:rPr lang="fr-FR" sz="3600" dirty="0" err="1"/>
              <a:t>Angular</a:t>
            </a:r>
            <a:r>
              <a:rPr lang="fr-FR" sz="3600" dirty="0"/>
              <a:t> 17 </a:t>
            </a:r>
            <a:br>
              <a:rPr lang="fr-FR" sz="3600" dirty="0"/>
            </a:br>
            <a:r>
              <a:rPr lang="fr-FR" sz="3600" dirty="0"/>
              <a:t>&gt;&gt; to </a:t>
            </a:r>
            <a:r>
              <a:rPr lang="fr-FR" sz="3600" dirty="0" err="1"/>
              <a:t>Angular</a:t>
            </a:r>
            <a:r>
              <a:rPr lang="fr-FR" sz="3600" dirty="0"/>
              <a:t> 16,15, .. 2 </a:t>
            </a:r>
            <a:br>
              <a:rPr lang="fr-FR" sz="3600" dirty="0"/>
            </a:br>
            <a:r>
              <a:rPr lang="fr-FR" sz="3600" dirty="0"/>
              <a:t>&gt;&gt; </a:t>
            </a:r>
            <a:r>
              <a:rPr lang="fr-FR" sz="3600" dirty="0" err="1"/>
              <a:t>completely</a:t>
            </a:r>
            <a:r>
              <a:rPr lang="fr-FR" sz="3600" dirty="0"/>
              <a:t> </a:t>
            </a:r>
            <a:r>
              <a:rPr lang="fr-FR" sz="3600" dirty="0" err="1"/>
              <a:t>different</a:t>
            </a:r>
            <a:r>
              <a:rPr lang="fr-FR" sz="3600" dirty="0"/>
              <a:t> </a:t>
            </a:r>
            <a:r>
              <a:rPr lang="fr-FR" sz="3600" dirty="0" err="1"/>
              <a:t>from</a:t>
            </a:r>
            <a:r>
              <a:rPr lang="fr-FR" sz="3600" dirty="0"/>
              <a:t> </a:t>
            </a:r>
            <a:r>
              <a:rPr lang="fr-FR" sz="3600" dirty="0" err="1"/>
              <a:t>Angular"JS</a:t>
            </a:r>
            <a:r>
              <a:rPr lang="fr-FR" sz="3600" dirty="0"/>
              <a:t>"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052EB-F548-F293-3BD5-DA799F58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72" y="2493368"/>
            <a:ext cx="5689051" cy="31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823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4097214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:  </a:t>
            </a:r>
            <a:r>
              <a:rPr lang="fr-FR" dirty="0" err="1"/>
              <a:t>only</a:t>
            </a:r>
            <a:r>
              <a:rPr lang="fr-FR" dirty="0"/>
              <a:t> rendering TSX</a:t>
            </a:r>
            <a:br>
              <a:rPr lang="fr-FR" dirty="0"/>
            </a:br>
            <a:r>
              <a:rPr lang="fr-FR" dirty="0"/>
              <a:t>... Need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for Router</a:t>
            </a:r>
            <a:br>
              <a:rPr lang="fr-FR" dirty="0"/>
            </a:br>
            <a:r>
              <a:rPr lang="fr-FR" dirty="0"/>
              <a:t>+ State Management </a:t>
            </a:r>
            <a:br>
              <a:rPr lang="fr-FR" dirty="0"/>
            </a:br>
            <a:r>
              <a:rPr lang="fr-FR" dirty="0"/>
              <a:t>+ Http </a:t>
            </a:r>
            <a:br>
              <a:rPr lang="fr-FR" dirty="0"/>
            </a:br>
            <a:r>
              <a:rPr lang="fr-FR" dirty="0"/>
              <a:t>+ </a:t>
            </a:r>
            <a:r>
              <a:rPr lang="fr-FR" dirty="0" err="1"/>
              <a:t>Async</a:t>
            </a:r>
            <a:r>
              <a:rPr lang="fr-FR" dirty="0"/>
              <a:t> + ...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DF63D-5DDD-11B7-ECA6-22914BB2DAA4}"/>
              </a:ext>
            </a:extLst>
          </p:cNvPr>
          <p:cNvSpPr txBox="1"/>
          <p:nvPr/>
        </p:nvSpPr>
        <p:spPr>
          <a:xfrm>
            <a:off x="4308231" y="3991708"/>
            <a:ext cx="42000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example</a:t>
            </a:r>
            <a:r>
              <a:rPr lang="fr-FR" sz="2400" dirty="0"/>
              <a:t> for State Management: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Redux</a:t>
            </a:r>
            <a:r>
              <a:rPr lang="fr-FR" sz="2400" dirty="0"/>
              <a:t> (The </a:t>
            </a:r>
            <a:r>
              <a:rPr lang="fr-FR" sz="2400" dirty="0" err="1"/>
              <a:t>Infamous</a:t>
            </a:r>
            <a:r>
              <a:rPr lang="fr-FR" sz="2400" dirty="0"/>
              <a:t>)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Mobx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React</a:t>
            </a:r>
            <a:r>
              <a:rPr lang="fr-FR" sz="2400" dirty="0"/>
              <a:t> </a:t>
            </a:r>
            <a:r>
              <a:rPr lang="fr-FR" sz="2400" dirty="0" err="1"/>
              <a:t>Context</a:t>
            </a:r>
            <a:r>
              <a:rPr lang="fr-FR" sz="2400" dirty="0"/>
              <a:t> API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Zustand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Recoil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etc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7216269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Angular</a:t>
            </a:r>
            <a:r>
              <a:rPr lang="fr-FR" dirty="0"/>
              <a:t> vs </a:t>
            </a:r>
            <a:r>
              <a:rPr lang="fr-FR" dirty="0" err="1"/>
              <a:t>React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60398-522F-37EB-F4EC-A0E960C016A3}"/>
              </a:ext>
            </a:extLst>
          </p:cNvPr>
          <p:cNvSpPr txBox="1"/>
          <p:nvPr/>
        </p:nvSpPr>
        <p:spPr>
          <a:xfrm>
            <a:off x="6224954" y="2304870"/>
            <a:ext cx="5832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minimalist</a:t>
            </a:r>
            <a:r>
              <a:rPr lang="fr-FR" dirty="0"/>
              <a:t> "rendering </a:t>
            </a:r>
            <a:r>
              <a:rPr lang="fr-FR" dirty="0" err="1"/>
              <a:t>only</a:t>
            </a:r>
            <a:r>
              <a:rPr lang="fr-FR" dirty="0"/>
              <a:t>" Framework</a:t>
            </a:r>
          </a:p>
          <a:p>
            <a:r>
              <a:rPr lang="fr-FR" dirty="0" err="1"/>
              <a:t>with</a:t>
            </a:r>
            <a:r>
              <a:rPr lang="fr-FR" dirty="0"/>
              <a:t> Virtual DOM  (to </a:t>
            </a:r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 browser bugs)</a:t>
            </a:r>
          </a:p>
          <a:p>
            <a:endParaRPr lang="fr-FR" dirty="0"/>
          </a:p>
          <a:p>
            <a:r>
              <a:rPr lang="fr-FR" dirty="0"/>
              <a:t>TSX = mix of Html + </a:t>
            </a: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interleaved</a:t>
            </a:r>
            <a:r>
              <a:rPr lang="fr-FR" dirty="0"/>
              <a:t> </a:t>
            </a:r>
          </a:p>
          <a:p>
            <a:r>
              <a:rPr lang="fr-FR" dirty="0"/>
              <a:t>           + </a:t>
            </a:r>
            <a:r>
              <a:rPr lang="fr-FR" dirty="0" err="1"/>
              <a:t>escaping</a:t>
            </a:r>
            <a:r>
              <a:rPr lang="fr-FR" dirty="0"/>
              <a:t> </a:t>
            </a:r>
            <a:r>
              <a:rPr lang="fr-FR" dirty="0" err="1"/>
              <a:t>symbols</a:t>
            </a:r>
            <a:endParaRPr lang="fr-FR" dirty="0"/>
          </a:p>
          <a:p>
            <a:endParaRPr lang="fr-FR" dirty="0"/>
          </a:p>
          <a:p>
            <a:r>
              <a:rPr lang="fr-FR" dirty="0"/>
              <a:t>NO binding (or </a:t>
            </a:r>
            <a:r>
              <a:rPr lang="fr-FR" dirty="0" err="1"/>
              <a:t>only</a:t>
            </a:r>
            <a:r>
              <a:rPr lang="fr-FR" dirty="0"/>
              <a:t> 1-way, to update </a:t>
            </a:r>
            <a:r>
              <a:rPr lang="fr-FR" dirty="0" err="1"/>
              <a:t>yourself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all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anyway</a:t>
            </a:r>
          </a:p>
          <a:p>
            <a:r>
              <a:rPr lang="fr-FR" dirty="0"/>
              <a:t>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.</a:t>
            </a:r>
          </a:p>
          <a:p>
            <a:r>
              <a:rPr lang="fr-FR" dirty="0" err="1"/>
              <a:t>Redux</a:t>
            </a:r>
            <a:r>
              <a:rPr lang="fr-FR" dirty="0"/>
              <a:t> -the </a:t>
            </a:r>
            <a:r>
              <a:rPr lang="fr-FR" dirty="0" err="1"/>
              <a:t>legacy</a:t>
            </a:r>
            <a:r>
              <a:rPr lang="fr-FR" dirty="0"/>
              <a:t> "state </a:t>
            </a:r>
            <a:r>
              <a:rPr lang="fr-FR" dirty="0" err="1"/>
              <a:t>managment</a:t>
            </a:r>
            <a:r>
              <a:rPr lang="fr-FR" dirty="0"/>
              <a:t>"-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replaced</a:t>
            </a:r>
            <a:endParaRPr lang="fr-FR" dirty="0"/>
          </a:p>
          <a:p>
            <a:endParaRPr lang="fr-FR" dirty="0"/>
          </a:p>
          <a:p>
            <a:r>
              <a:rPr lang="fr-FR" dirty="0"/>
              <a:t>... </a:t>
            </a:r>
            <a:r>
              <a:rPr lang="fr-FR" dirty="0" err="1"/>
              <a:t>react</a:t>
            </a:r>
            <a:r>
              <a:rPr lang="fr-FR" dirty="0"/>
              <a:t> de facto </a:t>
            </a:r>
            <a:r>
              <a:rPr lang="fr-FR" dirty="0" err="1"/>
              <a:t>minimalist</a:t>
            </a:r>
            <a:r>
              <a:rPr lang="fr-FR" dirty="0"/>
              <a:t> standard, </a:t>
            </a:r>
          </a:p>
          <a:p>
            <a:r>
              <a:rPr lang="fr-FR" dirty="0"/>
              <a:t>but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long &amp;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 to </a:t>
            </a:r>
            <a:r>
              <a:rPr lang="fr-FR" dirty="0" err="1"/>
              <a:t>choose</a:t>
            </a:r>
            <a:r>
              <a:rPr lang="fr-FR" dirty="0"/>
              <a:t> and </a:t>
            </a:r>
            <a:r>
              <a:rPr lang="fr-FR" dirty="0" err="1"/>
              <a:t>learn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98D7D-0A90-011A-AA53-946149F8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82" y="1271617"/>
            <a:ext cx="2100797" cy="629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79E60-352E-6734-F360-F7D2CF1E3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18" y="812153"/>
            <a:ext cx="1387220" cy="1294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9E14F-586B-E6CC-2418-857E6C0C0EE0}"/>
              </a:ext>
            </a:extLst>
          </p:cNvPr>
          <p:cNvSpPr txBox="1"/>
          <p:nvPr/>
        </p:nvSpPr>
        <p:spPr>
          <a:xfrm>
            <a:off x="1301262" y="2106361"/>
            <a:ext cx="47947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"All in one" Framework</a:t>
            </a:r>
          </a:p>
          <a:p>
            <a:endParaRPr lang="fr-FR" dirty="0"/>
          </a:p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for code</a:t>
            </a:r>
          </a:p>
          <a:p>
            <a:endParaRPr lang="fr-FR" dirty="0"/>
          </a:p>
          <a:p>
            <a:r>
              <a:rPr lang="fr-FR" dirty="0"/>
              <a:t>html templating </a:t>
            </a:r>
            <a:r>
              <a:rPr lang="fr-FR" dirty="0" err="1"/>
              <a:t>with</a:t>
            </a:r>
            <a:r>
              <a:rPr lang="fr-FR" dirty="0"/>
              <a:t> 2-way Bindings</a:t>
            </a:r>
          </a:p>
          <a:p>
            <a:endParaRPr lang="fr-FR" dirty="0"/>
          </a:p>
          <a:p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"*</a:t>
            </a:r>
            <a:r>
              <a:rPr lang="fr-FR" dirty="0" err="1"/>
              <a:t>ng</a:t>
            </a:r>
            <a:r>
              <a:rPr lang="fr-FR" dirty="0"/>
              <a:t>" directives</a:t>
            </a:r>
          </a:p>
          <a:p>
            <a:r>
              <a:rPr lang="fr-FR" dirty="0"/>
              <a:t> (</a:t>
            </a:r>
            <a:r>
              <a:rPr lang="fr-FR" dirty="0" err="1"/>
              <a:t>example</a:t>
            </a:r>
            <a:r>
              <a:rPr lang="fr-FR" dirty="0"/>
              <a:t> *</a:t>
            </a:r>
            <a:r>
              <a:rPr lang="fr-FR" dirty="0" err="1"/>
              <a:t>ngIf</a:t>
            </a:r>
            <a:r>
              <a:rPr lang="fr-FR" dirty="0"/>
              <a:t>=""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replaced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"@if{  }" )</a:t>
            </a:r>
          </a:p>
          <a:p>
            <a:endParaRPr lang="fr-FR" dirty="0"/>
          </a:p>
          <a:p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powerfull</a:t>
            </a:r>
            <a:r>
              <a:rPr lang="fr-FR" dirty="0"/>
              <a:t> and consistent</a:t>
            </a:r>
          </a:p>
          <a:p>
            <a:endParaRPr lang="fr-FR" dirty="0"/>
          </a:p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RxJs</a:t>
            </a:r>
            <a:r>
              <a:rPr lang="fr-FR" dirty="0"/>
              <a:t> for </a:t>
            </a:r>
            <a:r>
              <a:rPr lang="fr-FR" dirty="0" err="1"/>
              <a:t>async</a:t>
            </a:r>
            <a:r>
              <a:rPr lang="fr-FR" dirty="0"/>
              <a:t>,</a:t>
            </a:r>
          </a:p>
          <a:p>
            <a:r>
              <a:rPr lang="fr-FR" dirty="0"/>
              <a:t>and </a:t>
            </a:r>
            <a:r>
              <a:rPr lang="fr-FR" dirty="0" err="1"/>
              <a:t>now</a:t>
            </a:r>
            <a:r>
              <a:rPr lang="fr-FR" dirty="0"/>
              <a:t> "</a:t>
            </a:r>
            <a:r>
              <a:rPr lang="fr-FR" dirty="0" err="1"/>
              <a:t>signals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/>
              <a:t>... long &amp; </a:t>
            </a:r>
            <a:r>
              <a:rPr lang="fr-FR" dirty="0" err="1"/>
              <a:t>complex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</a:t>
            </a:r>
          </a:p>
          <a:p>
            <a:r>
              <a:rPr lang="fr-FR" dirty="0" err="1"/>
              <a:t>pre-requisite</a:t>
            </a:r>
            <a:r>
              <a:rPr lang="fr-FR" dirty="0"/>
              <a:t>: </a:t>
            </a:r>
            <a:r>
              <a:rPr lang="fr-FR" dirty="0" err="1"/>
              <a:t>Typescript</a:t>
            </a:r>
            <a:r>
              <a:rPr lang="fr-FR" dirty="0"/>
              <a:t> + </a:t>
            </a:r>
            <a:r>
              <a:rPr lang="fr-FR" dirty="0" err="1"/>
              <a:t>RxJs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15912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94865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545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50077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83484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5554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9717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350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0"/>
            <a:ext cx="11857893" cy="1155511"/>
          </a:xfrm>
        </p:spPr>
        <p:txBody>
          <a:bodyPr/>
          <a:lstStyle/>
          <a:p>
            <a:pPr algn="ctr"/>
            <a:r>
              <a:rPr lang="fr-FR" dirty="0" err="1"/>
              <a:t>Response</a:t>
            </a:r>
            <a:r>
              <a:rPr lang="fr-FR" dirty="0"/>
              <a:t> = </a:t>
            </a:r>
            <a:r>
              <a:rPr lang="fr-FR" dirty="0" err="1"/>
              <a:t>status</a:t>
            </a:r>
            <a:r>
              <a:rPr lang="fr-FR" dirty="0"/>
              <a:t>, message, Headers, Body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 flipH="1">
            <a:off x="3767137" y="3174499"/>
            <a:ext cx="5014913" cy="254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754974" y="2820556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200,300,301,400,404,500,…  </a:t>
            </a:r>
          </a:p>
          <a:p>
            <a:r>
              <a:rPr lang="fr-FR" sz="2000" dirty="0"/>
              <a:t>    are http « </a:t>
            </a:r>
            <a:r>
              <a:rPr lang="fr-FR" sz="2000" b="1" dirty="0" err="1"/>
              <a:t>status</a:t>
            </a:r>
            <a:r>
              <a:rPr lang="fr-FR" sz="2000" b="1" dirty="0"/>
              <a:t> code</a:t>
            </a:r>
            <a:r>
              <a:rPr lang="fr-FR" sz="2000" dirty="0"/>
              <a:t>»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 flipH="1">
            <a:off x="3829356" y="4405368"/>
            <a:ext cx="2761944" cy="176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 flipH="1" flipV="1">
            <a:off x="3767137" y="5843588"/>
            <a:ext cx="2733676" cy="2476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772660" y="4405368"/>
            <a:ext cx="502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Content-Type,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838200" y="5590070"/>
            <a:ext cx="230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Body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229F5-C1DD-575D-9A29-F010C8F55FB5}"/>
              </a:ext>
            </a:extLst>
          </p:cNvPr>
          <p:cNvSpPr txBox="1"/>
          <p:nvPr/>
        </p:nvSpPr>
        <p:spPr>
          <a:xfrm>
            <a:off x="1433249" y="3585562"/>
            <a:ext cx="2120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 err="1"/>
              <a:t>status</a:t>
            </a:r>
            <a:r>
              <a:rPr lang="fr-FR" sz="2000" b="1" dirty="0"/>
              <a:t> message</a:t>
            </a:r>
            <a:r>
              <a:rPr lang="fr-FR" sz="2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7187115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3847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12544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29641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3917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9809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0837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646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85103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01097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017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8FF9-A710-D101-2C31-E607159B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1"/>
            <a:ext cx="10515600" cy="1219201"/>
          </a:xfrm>
        </p:spPr>
        <p:txBody>
          <a:bodyPr/>
          <a:lstStyle/>
          <a:p>
            <a:pPr algn="ctr"/>
            <a:r>
              <a:rPr lang="fr-FR" dirty="0" err="1"/>
              <a:t>Loaded</a:t>
            </a:r>
            <a:r>
              <a:rPr lang="fr-FR" dirty="0"/>
              <a:t> Source Html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F2DC-15C7-6B86-DFC6-5D8479B5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86" y="1084591"/>
            <a:ext cx="10177660" cy="563859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F2E0E8-1969-4DA3-C77E-1FDF06F9CB92}"/>
              </a:ext>
            </a:extLst>
          </p:cNvPr>
          <p:cNvCxnSpPr>
            <a:cxnSpLocks/>
          </p:cNvCxnSpPr>
          <p:nvPr/>
        </p:nvCxnSpPr>
        <p:spPr>
          <a:xfrm flipH="1">
            <a:off x="2561492" y="1756436"/>
            <a:ext cx="1714825" cy="10922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6EA69D-B350-0D42-8032-D6E9AD69B626}"/>
              </a:ext>
            </a:extLst>
          </p:cNvPr>
          <p:cNvSpPr/>
          <p:nvPr/>
        </p:nvSpPr>
        <p:spPr>
          <a:xfrm>
            <a:off x="3850565" y="1390209"/>
            <a:ext cx="851505" cy="339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D73FD7-1340-3693-7340-3106FEA98B44}"/>
              </a:ext>
            </a:extLst>
          </p:cNvPr>
          <p:cNvCxnSpPr>
            <a:cxnSpLocks/>
          </p:cNvCxnSpPr>
          <p:nvPr/>
        </p:nvCxnSpPr>
        <p:spPr>
          <a:xfrm>
            <a:off x="2678723" y="2989385"/>
            <a:ext cx="15357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463207-32DB-0188-3949-8A48E83317B5}"/>
              </a:ext>
            </a:extLst>
          </p:cNvPr>
          <p:cNvSpPr txBox="1"/>
          <p:nvPr/>
        </p:nvSpPr>
        <p:spPr>
          <a:xfrm>
            <a:off x="0" y="438260"/>
            <a:ext cx="3023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example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https://www.wikipedia.org/</a:t>
            </a:r>
          </a:p>
        </p:txBody>
      </p:sp>
    </p:spTree>
    <p:extLst>
      <p:ext uri="{BB962C8B-B14F-4D97-AF65-F5344CB8AC3E}">
        <p14:creationId xmlns:p14="http://schemas.microsoft.com/office/powerpoint/2010/main" val="35328031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58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926122"/>
          </a:xfrm>
        </p:spPr>
        <p:txBody>
          <a:bodyPr/>
          <a:lstStyle/>
          <a:p>
            <a:pPr algn="ctr"/>
            <a:r>
              <a:rPr lang="fr-FR" dirty="0" err="1"/>
              <a:t>loading</a:t>
            </a:r>
            <a:r>
              <a:rPr lang="fr-FR" dirty="0"/>
              <a:t> a page = N </a:t>
            </a:r>
            <a:r>
              <a:rPr lang="fr-FR" dirty="0" err="1"/>
              <a:t>Requests</a:t>
            </a:r>
            <a:r>
              <a:rPr lang="fr-FR" dirty="0"/>
              <a:t>: html, png, </a:t>
            </a:r>
            <a:r>
              <a:rPr lang="fr-FR" dirty="0" err="1"/>
              <a:t>js</a:t>
            </a:r>
            <a:r>
              <a:rPr lang="fr-FR" dirty="0"/>
              <a:t>, </a:t>
            </a:r>
            <a:r>
              <a:rPr lang="fr-FR" dirty="0" err="1"/>
              <a:t>svg</a:t>
            </a:r>
            <a:r>
              <a:rPr lang="fr-FR" dirty="0"/>
              <a:t>, </a:t>
            </a:r>
            <a:r>
              <a:rPr lang="fr-FR" dirty="0" err="1"/>
              <a:t>css</a:t>
            </a:r>
            <a:r>
              <a:rPr lang="fr-FR" dirty="0"/>
              <a:t>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EF1B9-0788-43E5-72D5-0CBC34B6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67" y="926123"/>
            <a:ext cx="8400448" cy="5893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2A6E5-ABEA-6B78-29EF-21A1096672D2}"/>
              </a:ext>
            </a:extLst>
          </p:cNvPr>
          <p:cNvSpPr txBox="1"/>
          <p:nvPr/>
        </p:nvSpPr>
        <p:spPr>
          <a:xfrm>
            <a:off x="241905" y="1412184"/>
            <a:ext cx="3023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example</a:t>
            </a:r>
            <a:r>
              <a:rPr lang="fr-FR" dirty="0"/>
              <a:t>:</a:t>
            </a:r>
            <a:br>
              <a:rPr lang="fr-FR" dirty="0"/>
            </a:br>
            <a:endParaRPr lang="fr-FR" dirty="0"/>
          </a:p>
          <a:p>
            <a:r>
              <a:rPr lang="fr-FR" dirty="0"/>
              <a:t>https://www.wikipedia.org/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87B6DA-CD21-65E4-5E86-9779EA57FBB5}"/>
              </a:ext>
            </a:extLst>
          </p:cNvPr>
          <p:cNvCxnSpPr>
            <a:cxnSpLocks/>
          </p:cNvCxnSpPr>
          <p:nvPr/>
        </p:nvCxnSpPr>
        <p:spPr>
          <a:xfrm flipH="1">
            <a:off x="3978427" y="1478039"/>
            <a:ext cx="2175630" cy="20344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C924D54-451B-41DD-8712-0B828F733141}"/>
              </a:ext>
            </a:extLst>
          </p:cNvPr>
          <p:cNvSpPr/>
          <p:nvPr/>
        </p:nvSpPr>
        <p:spPr>
          <a:xfrm>
            <a:off x="5737981" y="1138163"/>
            <a:ext cx="851505" cy="339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17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How to GET/POST </a:t>
            </a:r>
            <a:r>
              <a:rPr lang="fr-FR" dirty="0" err="1"/>
              <a:t>Binary</a:t>
            </a:r>
            <a:r>
              <a:rPr lang="fr-FR" dirty="0"/>
              <a:t> Content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2162E-7F36-2808-FFD1-8DACB84E98D2}"/>
              </a:ext>
            </a:extLst>
          </p:cNvPr>
          <p:cNvSpPr txBox="1"/>
          <p:nvPr/>
        </p:nvSpPr>
        <p:spPr>
          <a:xfrm>
            <a:off x="3573306" y="1367599"/>
            <a:ext cx="504420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Requests</a:t>
            </a:r>
            <a:r>
              <a:rPr lang="fr-FR" dirty="0"/>
              <a:t>/</a:t>
            </a:r>
            <a:r>
              <a:rPr lang="fr-FR" dirty="0" err="1"/>
              <a:t>Responses</a:t>
            </a:r>
            <a:r>
              <a:rPr lang="fr-FR" dirty="0"/>
              <a:t> have </a:t>
            </a:r>
            <a:r>
              <a:rPr lang="fr-FR" dirty="0" err="1"/>
              <a:t>header+body</a:t>
            </a:r>
            <a:r>
              <a:rPr lang="fr-FR" dirty="0"/>
              <a:t> parts:</a:t>
            </a:r>
          </a:p>
          <a:p>
            <a:endParaRPr lang="fr-FR" dirty="0"/>
          </a:p>
          <a:p>
            <a:r>
              <a:rPr lang="fr-FR" b="1" u="sng" dirty="0"/>
              <a:t>part 1  in </a:t>
            </a:r>
            <a:r>
              <a:rPr lang="fr-FR" b="1" u="sng" dirty="0" err="1"/>
              <a:t>text</a:t>
            </a:r>
            <a:r>
              <a:rPr lang="fr-FR" u="sng" dirty="0"/>
              <a:t>:</a:t>
            </a:r>
          </a:p>
          <a:p>
            <a:r>
              <a:rPr lang="fr-FR" dirty="0"/>
              <a:t>  line 1 = VERB (GET/PUT/POST..)  +   </a:t>
            </a:r>
            <a:r>
              <a:rPr lang="fr-FR" dirty="0" err="1"/>
              <a:t>path</a:t>
            </a:r>
            <a:endParaRPr lang="fr-FR" dirty="0"/>
          </a:p>
          <a:p>
            <a:r>
              <a:rPr lang="fr-FR" dirty="0"/>
              <a:t>  line 2, 3, ..N =    http header </a:t>
            </a:r>
            <a:r>
              <a:rPr lang="fr-FR" dirty="0" err="1"/>
              <a:t>name</a:t>
            </a:r>
            <a:r>
              <a:rPr lang="fr-FR" dirty="0"/>
              <a:t>=value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headers </a:t>
            </a:r>
            <a:r>
              <a:rPr lang="fr-FR" dirty="0" err="1"/>
              <a:t>include</a:t>
            </a:r>
            <a:endParaRPr lang="fr-FR" dirty="0"/>
          </a:p>
          <a:p>
            <a:r>
              <a:rPr lang="fr-FR" dirty="0"/>
              <a:t> "</a:t>
            </a:r>
            <a:r>
              <a:rPr lang="fr-FR" b="1" dirty="0" err="1"/>
              <a:t>Accept</a:t>
            </a:r>
            <a:r>
              <a:rPr lang="fr-FR" b="1" dirty="0"/>
              <a:t>=</a:t>
            </a:r>
            <a:r>
              <a:rPr lang="fr-FR" dirty="0"/>
              <a:t>" </a:t>
            </a:r>
          </a:p>
          <a:p>
            <a:r>
              <a:rPr lang="fr-FR" dirty="0"/>
              <a:t> "Compression = ..", "Connection = </a:t>
            </a:r>
            <a:r>
              <a:rPr lang="fr-FR" dirty="0" err="1"/>
              <a:t>keep</a:t>
            </a:r>
            <a:r>
              <a:rPr lang="fr-FR" dirty="0"/>
              <a:t>-alive"</a:t>
            </a:r>
          </a:p>
          <a:p>
            <a:endParaRPr lang="fr-FR" dirty="0"/>
          </a:p>
          <a:p>
            <a:r>
              <a:rPr lang="fr-FR" dirty="0" err="1"/>
              <a:t>Responses</a:t>
            </a:r>
            <a:r>
              <a:rPr lang="fr-FR" dirty="0"/>
              <a:t> headers </a:t>
            </a:r>
            <a:r>
              <a:rPr lang="fr-FR" dirty="0" err="1"/>
              <a:t>include</a:t>
            </a:r>
            <a:endParaRPr lang="fr-FR" dirty="0"/>
          </a:p>
          <a:p>
            <a:r>
              <a:rPr lang="fr-FR" dirty="0"/>
              <a:t>  "</a:t>
            </a:r>
            <a:r>
              <a:rPr lang="fr-FR" b="1" dirty="0"/>
              <a:t>Content-Type=</a:t>
            </a:r>
            <a:r>
              <a:rPr lang="fr-FR" dirty="0"/>
              <a:t>"</a:t>
            </a:r>
          </a:p>
          <a:p>
            <a:r>
              <a:rPr lang="fr-FR" dirty="0"/>
              <a:t>  "</a:t>
            </a:r>
            <a:r>
              <a:rPr lang="fr-FR" b="1" dirty="0"/>
              <a:t>Content-</a:t>
            </a:r>
            <a:r>
              <a:rPr lang="fr-FR" b="1" dirty="0" err="1"/>
              <a:t>Length</a:t>
            </a:r>
            <a:r>
              <a:rPr lang="fr-FR" b="1" dirty="0"/>
              <a:t>=</a:t>
            </a:r>
            <a:r>
              <a:rPr lang="fr-FR" dirty="0"/>
              <a:t> &lt;</a:t>
            </a:r>
            <a:r>
              <a:rPr lang="fr-FR" dirty="0" err="1"/>
              <a:t>length</a:t>
            </a:r>
            <a:r>
              <a:rPr lang="fr-FR" dirty="0"/>
              <a:t>&gt;"</a:t>
            </a:r>
            <a:br>
              <a:rPr lang="fr-FR" dirty="0"/>
            </a:br>
            <a:endParaRPr lang="fr-FR" dirty="0"/>
          </a:p>
          <a:p>
            <a:r>
              <a:rPr lang="fr-FR" u="sng" dirty="0" err="1"/>
              <a:t>separator</a:t>
            </a:r>
            <a:r>
              <a:rPr lang="fr-FR" u="sng" dirty="0"/>
              <a:t> line </a:t>
            </a:r>
            <a:r>
              <a:rPr lang="fr-FR" dirty="0"/>
              <a:t>: "" (</a:t>
            </a:r>
            <a:r>
              <a:rPr lang="fr-FR" dirty="0" err="1"/>
              <a:t>empty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b="1" u="sng" dirty="0"/>
              <a:t>part 2 in </a:t>
            </a:r>
            <a:r>
              <a:rPr lang="fr-FR" b="1" u="sng" dirty="0" err="1"/>
              <a:t>any</a:t>
            </a:r>
            <a:r>
              <a:rPr lang="fr-FR" b="1" u="sng" dirty="0"/>
              <a:t> format </a:t>
            </a:r>
            <a:r>
              <a:rPr lang="fr-FR" b="1" dirty="0"/>
              <a:t>(byte[])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72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Content-</a:t>
            </a:r>
            <a:r>
              <a:rPr lang="fr-FR" dirty="0" err="1"/>
              <a:t>Length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818DE-C653-616F-8F22-57567A2F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33" y="2566644"/>
            <a:ext cx="10104549" cy="3995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734AB9-865F-D5FE-4577-F5BC29E973AF}"/>
              </a:ext>
            </a:extLst>
          </p:cNvPr>
          <p:cNvSpPr txBox="1"/>
          <p:nvPr/>
        </p:nvSpPr>
        <p:spPr>
          <a:xfrm>
            <a:off x="1485294" y="1238552"/>
            <a:ext cx="8216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How can Http </a:t>
            </a:r>
            <a:r>
              <a:rPr lang="fr-FR" sz="2000" dirty="0" err="1"/>
              <a:t>knows</a:t>
            </a:r>
            <a:r>
              <a:rPr lang="fr-FR" sz="2000" dirty="0"/>
              <a:t> the full </a:t>
            </a:r>
            <a:r>
              <a:rPr lang="fr-FR" sz="2000" dirty="0" err="1"/>
              <a:t>binary</a:t>
            </a:r>
            <a:r>
              <a:rPr lang="fr-FR" sz="2000" dirty="0"/>
              <a:t> content </a:t>
            </a:r>
            <a:r>
              <a:rPr lang="fr-FR" sz="2000" dirty="0" err="1"/>
              <a:t>response</a:t>
            </a:r>
            <a:r>
              <a:rPr lang="fr-FR" sz="2000" dirty="0"/>
              <a:t>, </a:t>
            </a:r>
            <a:r>
              <a:rPr lang="fr-FR" sz="2000" dirty="0" err="1"/>
              <a:t>then</a:t>
            </a:r>
            <a:r>
              <a:rPr lang="fr-FR" sz="2000" dirty="0"/>
              <a:t> close the socket ?</a:t>
            </a:r>
          </a:p>
          <a:p>
            <a:endParaRPr lang="fr-FR" sz="2000" dirty="0"/>
          </a:p>
          <a:p>
            <a:r>
              <a:rPr lang="fr-FR" sz="2000" dirty="0"/>
              <a:t>... By </a:t>
            </a:r>
            <a:r>
              <a:rPr lang="fr-FR" sz="2000" dirty="0" err="1"/>
              <a:t>using</a:t>
            </a:r>
            <a:r>
              <a:rPr lang="fr-FR" sz="2000" dirty="0"/>
              <a:t> a Http Header "Content-</a:t>
            </a:r>
            <a:r>
              <a:rPr lang="fr-FR" sz="2000" dirty="0" err="1"/>
              <a:t>Length</a:t>
            </a:r>
            <a:r>
              <a:rPr lang="fr-FR" sz="2000"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6919D-C31A-0E72-5AC7-BFCB13E9C046}"/>
              </a:ext>
            </a:extLst>
          </p:cNvPr>
          <p:cNvSpPr/>
          <p:nvPr/>
        </p:nvSpPr>
        <p:spPr>
          <a:xfrm>
            <a:off x="4673600" y="6299199"/>
            <a:ext cx="2728686" cy="2632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55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Curl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66BE16-A526-3614-4F65-B6C509F47768}"/>
              </a:ext>
            </a:extLst>
          </p:cNvPr>
          <p:cNvSpPr txBox="1"/>
          <p:nvPr/>
        </p:nvSpPr>
        <p:spPr>
          <a:xfrm>
            <a:off x="603126" y="1526129"/>
            <a:ext cx="467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</a:t>
            </a:r>
            <a:r>
              <a:rPr lang="fr-FR" dirty="0" err="1"/>
              <a:t>reproduce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manually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"</a:t>
            </a:r>
            <a:r>
              <a:rPr lang="fr-FR" dirty="0" err="1"/>
              <a:t>Curl</a:t>
            </a:r>
            <a:r>
              <a:rPr lang="fr-FR" dirty="0"/>
              <a:t>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AD92C-C7C9-102A-9C69-F7BDB9BE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40" y="2126616"/>
            <a:ext cx="8306520" cy="4172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296274-395A-4A13-30E9-EEC1EA092DC7}"/>
              </a:ext>
            </a:extLst>
          </p:cNvPr>
          <p:cNvSpPr/>
          <p:nvPr/>
        </p:nvSpPr>
        <p:spPr>
          <a:xfrm>
            <a:off x="6773333" y="3468309"/>
            <a:ext cx="1407886" cy="339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8A0A5E-2CF5-BFD1-1E86-1272C7EF597F}"/>
              </a:ext>
            </a:extLst>
          </p:cNvPr>
          <p:cNvCxnSpPr>
            <a:cxnSpLocks/>
          </p:cNvCxnSpPr>
          <p:nvPr/>
        </p:nvCxnSpPr>
        <p:spPr>
          <a:xfrm>
            <a:off x="4257524" y="2859314"/>
            <a:ext cx="338666" cy="15578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0A4F232-DB22-E340-6CD6-C8D742C60D46}"/>
              </a:ext>
            </a:extLst>
          </p:cNvPr>
          <p:cNvSpPr/>
          <p:nvPr/>
        </p:nvSpPr>
        <p:spPr>
          <a:xfrm>
            <a:off x="4688113" y="4292601"/>
            <a:ext cx="1901373" cy="339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83889C-2B43-2E18-899A-548C56CB97D8}"/>
              </a:ext>
            </a:extLst>
          </p:cNvPr>
          <p:cNvCxnSpPr>
            <a:cxnSpLocks/>
          </p:cNvCxnSpPr>
          <p:nvPr/>
        </p:nvCxnSpPr>
        <p:spPr>
          <a:xfrm flipV="1">
            <a:off x="6502400" y="3638247"/>
            <a:ext cx="179009" cy="5613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3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9847"/>
          </a:xfrm>
        </p:spPr>
        <p:txBody>
          <a:bodyPr/>
          <a:lstStyle/>
          <a:p>
            <a:pPr algn="ctr"/>
            <a:r>
              <a:rPr lang="fr-FR" dirty="0" err="1"/>
              <a:t>Curl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B20A2-2635-747F-A885-807412D9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91" y="1920723"/>
            <a:ext cx="11576417" cy="354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58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0" y="0"/>
            <a:ext cx="11858172" cy="1199847"/>
          </a:xfrm>
        </p:spPr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-v</a:t>
            </a:r>
            <a:br>
              <a:rPr lang="fr-FR" dirty="0"/>
            </a:br>
            <a:r>
              <a:rPr lang="fr-FR" dirty="0"/>
              <a:t>part 1/3: </a:t>
            </a:r>
            <a:r>
              <a:rPr lang="fr-FR" dirty="0" err="1"/>
              <a:t>connection</a:t>
            </a:r>
            <a:r>
              <a:rPr lang="fr-FR" dirty="0"/>
              <a:t> "*" + sent "&gt;" Http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71DA7-F957-FF21-215D-65EE6CBE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1465345"/>
            <a:ext cx="9976152" cy="50941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5EF8FF-2B8A-A696-32C1-ACE8AF075F40}"/>
              </a:ext>
            </a:extLst>
          </p:cNvPr>
          <p:cNvSpPr/>
          <p:nvPr/>
        </p:nvSpPr>
        <p:spPr>
          <a:xfrm>
            <a:off x="1611086" y="2736081"/>
            <a:ext cx="212876" cy="1911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B54B15-1249-EF4A-827B-1000D449B20D}"/>
              </a:ext>
            </a:extLst>
          </p:cNvPr>
          <p:cNvSpPr/>
          <p:nvPr/>
        </p:nvSpPr>
        <p:spPr>
          <a:xfrm>
            <a:off x="1611086" y="4712443"/>
            <a:ext cx="212876" cy="1516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88D23-1664-8383-10CF-F337EC5778D2}"/>
              </a:ext>
            </a:extLst>
          </p:cNvPr>
          <p:cNvSpPr txBox="1"/>
          <p:nvPr/>
        </p:nvSpPr>
        <p:spPr>
          <a:xfrm>
            <a:off x="280610" y="3522134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DB417-96B0-63B8-2866-9EE57C7EE9DC}"/>
              </a:ext>
            </a:extLst>
          </p:cNvPr>
          <p:cNvSpPr txBox="1"/>
          <p:nvPr/>
        </p:nvSpPr>
        <p:spPr>
          <a:xfrm>
            <a:off x="210458" y="5203372"/>
            <a:ext cx="1380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sent</a:t>
            </a:r>
          </a:p>
          <a:p>
            <a:r>
              <a:rPr lang="fr-FR" dirty="0"/>
              <a:t>http headers</a:t>
            </a:r>
          </a:p>
        </p:txBody>
      </p:sp>
    </p:spTree>
    <p:extLst>
      <p:ext uri="{BB962C8B-B14F-4D97-AF65-F5344CB8AC3E}">
        <p14:creationId xmlns:p14="http://schemas.microsoft.com/office/powerpoint/2010/main" val="243904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715431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9847"/>
          </a:xfrm>
        </p:spPr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-v</a:t>
            </a:r>
            <a:br>
              <a:rPr lang="fr-FR" dirty="0"/>
            </a:br>
            <a:r>
              <a:rPr lang="fr-FR" dirty="0"/>
              <a:t>part 2/3: "&lt;" </a:t>
            </a:r>
            <a:r>
              <a:rPr lang="fr-FR" dirty="0" err="1"/>
              <a:t>received</a:t>
            </a:r>
            <a:r>
              <a:rPr lang="fr-FR" dirty="0"/>
              <a:t> http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74E0F-F73D-F8C5-3542-4F33F16D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62" y="1422400"/>
            <a:ext cx="10413286" cy="533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FE8821-9439-D0EC-ADF3-A73F243E698D}"/>
              </a:ext>
            </a:extLst>
          </p:cNvPr>
          <p:cNvSpPr/>
          <p:nvPr/>
        </p:nvSpPr>
        <p:spPr>
          <a:xfrm>
            <a:off x="1301446" y="2114386"/>
            <a:ext cx="232229" cy="3618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1717D-C89D-7E38-BD4D-EBEE6BA16F00}"/>
              </a:ext>
            </a:extLst>
          </p:cNvPr>
          <p:cNvSpPr txBox="1"/>
          <p:nvPr/>
        </p:nvSpPr>
        <p:spPr>
          <a:xfrm>
            <a:off x="-27801" y="3595914"/>
            <a:ext cx="1380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received</a:t>
            </a:r>
            <a:endParaRPr lang="fr-FR" dirty="0"/>
          </a:p>
          <a:p>
            <a:r>
              <a:rPr lang="fr-FR" dirty="0"/>
              <a:t>http headers</a:t>
            </a:r>
          </a:p>
        </p:txBody>
      </p:sp>
    </p:spTree>
    <p:extLst>
      <p:ext uri="{BB962C8B-B14F-4D97-AF65-F5344CB8AC3E}">
        <p14:creationId xmlns:p14="http://schemas.microsoft.com/office/powerpoint/2010/main" val="213549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9847"/>
          </a:xfrm>
        </p:spPr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-v</a:t>
            </a:r>
            <a:br>
              <a:rPr lang="fr-FR" dirty="0"/>
            </a:br>
            <a:r>
              <a:rPr lang="fr-FR" dirty="0"/>
              <a:t>part 3/3: </a:t>
            </a:r>
            <a:r>
              <a:rPr lang="fr-FR" dirty="0" err="1"/>
              <a:t>received</a:t>
            </a:r>
            <a:r>
              <a:rPr lang="fr-FR" dirty="0"/>
              <a:t>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98AC1-ECB1-0409-561D-9D8C6A86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57" y="2278742"/>
            <a:ext cx="11078343" cy="31492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F95B9C-9E37-5EFD-629C-495CB913B364}"/>
              </a:ext>
            </a:extLst>
          </p:cNvPr>
          <p:cNvSpPr/>
          <p:nvPr/>
        </p:nvSpPr>
        <p:spPr>
          <a:xfrm>
            <a:off x="1035352" y="3048000"/>
            <a:ext cx="348344" cy="198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D52F2-0176-CB7F-EFE4-13E9AFB5EF4A}"/>
              </a:ext>
            </a:extLst>
          </p:cNvPr>
          <p:cNvSpPr txBox="1"/>
          <p:nvPr/>
        </p:nvSpPr>
        <p:spPr>
          <a:xfrm>
            <a:off x="-81020" y="2681375"/>
            <a:ext cx="1235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empty</a:t>
            </a:r>
            <a:r>
              <a:rPr lang="fr-FR" dirty="0"/>
              <a:t> line </a:t>
            </a:r>
          </a:p>
          <a:p>
            <a:r>
              <a:rPr lang="fr-FR" dirty="0" err="1"/>
              <a:t>separator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66848-D76F-23D8-CEF8-F72B6EE104A7}"/>
              </a:ext>
            </a:extLst>
          </p:cNvPr>
          <p:cNvSpPr txBox="1"/>
          <p:nvPr/>
        </p:nvSpPr>
        <p:spPr>
          <a:xfrm>
            <a:off x="-25686" y="4164419"/>
            <a:ext cx="98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received</a:t>
            </a:r>
            <a:endParaRPr lang="fr-FR" dirty="0"/>
          </a:p>
          <a:p>
            <a:r>
              <a:rPr lang="fr-FR" dirty="0"/>
              <a:t>body</a:t>
            </a:r>
          </a:p>
          <a:p>
            <a:r>
              <a:rPr lang="fr-FR" dirty="0"/>
              <a:t>(</a:t>
            </a:r>
            <a:r>
              <a:rPr lang="fr-FR" dirty="0" err="1"/>
              <a:t>binary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895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467D-308C-9EAA-C424-8AC2FC0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r>
              <a:rPr lang="fr-FR" dirty="0"/>
              <a:t> Interaction: </a:t>
            </a:r>
            <a:br>
              <a:rPr lang="fr-FR" dirty="0"/>
            </a:br>
            <a:r>
              <a:rPr lang="fr-FR" dirty="0"/>
              <a:t>Browser URL -&gt; Http -&gt; </a:t>
            </a:r>
            <a:r>
              <a:rPr lang="fr-FR" dirty="0" err="1"/>
              <a:t>Loaded</a:t>
            </a:r>
            <a:r>
              <a:rPr lang="fr-FR" dirty="0"/>
              <a:t>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E6AC-7084-44CD-34A3-CC4B899901FD}"/>
              </a:ext>
            </a:extLst>
          </p:cNvPr>
          <p:cNvSpPr txBox="1"/>
          <p:nvPr/>
        </p:nvSpPr>
        <p:spPr>
          <a:xfrm>
            <a:off x="2855063" y="3259015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Html (DOM)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1C3E-9827-1221-BCAF-57D8BDB79D17}"/>
              </a:ext>
            </a:extLst>
          </p:cNvPr>
          <p:cNvSpPr txBox="1"/>
          <p:nvPr/>
        </p:nvSpPr>
        <p:spPr>
          <a:xfrm>
            <a:off x="7614711" y="3259015"/>
            <a:ext cx="989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6677A-26A4-78DB-BB33-F424AB9B5E36}"/>
              </a:ext>
            </a:extLst>
          </p:cNvPr>
          <p:cNvSpPr txBox="1"/>
          <p:nvPr/>
        </p:nvSpPr>
        <p:spPr>
          <a:xfrm>
            <a:off x="5085186" y="5349009"/>
            <a:ext cx="1671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JavaScript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06CA8-0543-89A4-F7BC-F80528720C36}"/>
              </a:ext>
            </a:extLst>
          </p:cNvPr>
          <p:cNvSpPr txBox="1"/>
          <p:nvPr/>
        </p:nvSpPr>
        <p:spPr>
          <a:xfrm>
            <a:off x="2855063" y="2133721"/>
            <a:ext cx="18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(1) enter http URL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B52A93-7D02-2942-7D0F-D377F4EB7460}"/>
              </a:ext>
            </a:extLst>
          </p:cNvPr>
          <p:cNvSpPr/>
          <p:nvPr/>
        </p:nvSpPr>
        <p:spPr>
          <a:xfrm rot="802156">
            <a:off x="4971347" y="2697429"/>
            <a:ext cx="2277491" cy="2237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1699EF-6634-F2E2-D94F-254E2AB39853}"/>
              </a:ext>
            </a:extLst>
          </p:cNvPr>
          <p:cNvSpPr/>
          <p:nvPr/>
        </p:nvSpPr>
        <p:spPr>
          <a:xfrm rot="10800000">
            <a:off x="5127368" y="3231335"/>
            <a:ext cx="1937263" cy="2403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7E035AD9-5F67-EA7A-9450-94F647E9E2B8}"/>
              </a:ext>
            </a:extLst>
          </p:cNvPr>
          <p:cNvSpPr/>
          <p:nvPr/>
        </p:nvSpPr>
        <p:spPr>
          <a:xfrm rot="5400000">
            <a:off x="2058458" y="3841117"/>
            <a:ext cx="771656" cy="369458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54F40-E234-71AE-9C18-210C81D62D87}"/>
              </a:ext>
            </a:extLst>
          </p:cNvPr>
          <p:cNvSpPr txBox="1"/>
          <p:nvPr/>
        </p:nvSpPr>
        <p:spPr>
          <a:xfrm>
            <a:off x="5405247" y="3351532"/>
            <a:ext cx="1859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(3) Html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4F6F47-D47F-91B1-0100-73012B4A937B}"/>
              </a:ext>
            </a:extLst>
          </p:cNvPr>
          <p:cNvSpPr txBox="1"/>
          <p:nvPr/>
        </p:nvSpPr>
        <p:spPr>
          <a:xfrm>
            <a:off x="645782" y="3841180"/>
            <a:ext cx="161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(4) parse 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E2443-69E1-093F-F20D-0216CD93C389}"/>
              </a:ext>
            </a:extLst>
          </p:cNvPr>
          <p:cNvSpPr txBox="1"/>
          <p:nvPr/>
        </p:nvSpPr>
        <p:spPr>
          <a:xfrm>
            <a:off x="5361577" y="2046474"/>
            <a:ext cx="1768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(2) 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http GET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BD69B2-6728-79A7-3284-C7331ED4BE6C}"/>
              </a:ext>
            </a:extLst>
          </p:cNvPr>
          <p:cNvSpPr/>
          <p:nvPr/>
        </p:nvSpPr>
        <p:spPr>
          <a:xfrm rot="8410433">
            <a:off x="6492499" y="4714462"/>
            <a:ext cx="928165" cy="201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644F77E-37FE-A4AA-8951-643ED37383D9}"/>
              </a:ext>
            </a:extLst>
          </p:cNvPr>
          <p:cNvSpPr/>
          <p:nvPr/>
        </p:nvSpPr>
        <p:spPr>
          <a:xfrm rot="10222859" flipH="1" flipV="1">
            <a:off x="3849252" y="4518824"/>
            <a:ext cx="3386276" cy="2349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4E84AA-C22D-9E0D-B8CA-F98B2B984A31}"/>
              </a:ext>
            </a:extLst>
          </p:cNvPr>
          <p:cNvSpPr txBox="1"/>
          <p:nvPr/>
        </p:nvSpPr>
        <p:spPr>
          <a:xfrm>
            <a:off x="2577693" y="4027460"/>
            <a:ext cx="18690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(5)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img</a:t>
            </a:r>
            <a:r>
              <a:rPr lang="fr-FR" dirty="0"/>
              <a:t>&gt;</a:t>
            </a:r>
          </a:p>
          <a:p>
            <a:r>
              <a:rPr lang="fr-FR" dirty="0"/>
              <a:t>&lt;style&gt;</a:t>
            </a:r>
          </a:p>
          <a:p>
            <a:r>
              <a:rPr lang="fr-FR" dirty="0"/>
              <a:t>&lt;script&gt;</a:t>
            </a:r>
          </a:p>
          <a:p>
            <a:endParaRPr lang="fr-FR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DB7E1E-DD66-3B73-F3FF-ED4F8A3C8FCA}"/>
              </a:ext>
            </a:extLst>
          </p:cNvPr>
          <p:cNvSpPr/>
          <p:nvPr/>
        </p:nvSpPr>
        <p:spPr>
          <a:xfrm rot="2092986">
            <a:off x="3797183" y="5110856"/>
            <a:ext cx="645410" cy="2290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1E19C9-4AC8-03FE-8FD3-79D20B545A5B}"/>
              </a:ext>
            </a:extLst>
          </p:cNvPr>
          <p:cNvSpPr txBox="1"/>
          <p:nvPr/>
        </p:nvSpPr>
        <p:spPr>
          <a:xfrm rot="2250176">
            <a:off x="3281419" y="5585350"/>
            <a:ext cx="2329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(6B) case</a:t>
            </a:r>
          </a:p>
          <a:p>
            <a:r>
              <a:rPr lang="fr-FR" dirty="0"/>
              <a:t>&lt;script&gt; code &lt;/script&gt;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28C39-6BB0-BEA3-B1F1-468C337924F4}"/>
              </a:ext>
            </a:extLst>
          </p:cNvPr>
          <p:cNvSpPr txBox="1"/>
          <p:nvPr/>
        </p:nvSpPr>
        <p:spPr>
          <a:xfrm rot="21107512">
            <a:off x="3782849" y="4153777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(6A) case &lt;script href="app.js"/&gt;</a:t>
            </a:r>
          </a:p>
        </p:txBody>
      </p:sp>
    </p:spTree>
    <p:extLst>
      <p:ext uri="{BB962C8B-B14F-4D97-AF65-F5344CB8AC3E}">
        <p14:creationId xmlns:p14="http://schemas.microsoft.com/office/powerpoint/2010/main" val="3256606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3D5E24-B751-734C-5BC6-BD0EA8C8799A}"/>
              </a:ext>
            </a:extLst>
          </p:cNvPr>
          <p:cNvSpPr/>
          <p:nvPr/>
        </p:nvSpPr>
        <p:spPr>
          <a:xfrm>
            <a:off x="2801815" y="2983523"/>
            <a:ext cx="8258908" cy="35579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356339" y="2256693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507CA-7E43-454D-9BA3-EFBC27D51D24}"/>
              </a:ext>
            </a:extLst>
          </p:cNvPr>
          <p:cNvSpPr/>
          <p:nvPr/>
        </p:nvSpPr>
        <p:spPr>
          <a:xfrm>
            <a:off x="3417277" y="1010369"/>
            <a:ext cx="7104186" cy="9613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851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00554"/>
          </a:xfrm>
        </p:spPr>
        <p:txBody>
          <a:bodyPr/>
          <a:lstStyle/>
          <a:p>
            <a:pPr algn="ctr"/>
            <a:r>
              <a:rPr lang="fr-FR" dirty="0"/>
              <a:t>Old </a:t>
            </a:r>
            <a:r>
              <a:rPr lang="fr-FR" dirty="0" err="1"/>
              <a:t>Ways</a:t>
            </a:r>
            <a:r>
              <a:rPr lang="fr-FR" dirty="0"/>
              <a:t> to Change Pages</a:t>
            </a:r>
            <a:br>
              <a:rPr lang="fr-FR" dirty="0"/>
            </a:br>
            <a:r>
              <a:rPr lang="fr-FR" dirty="0"/>
              <a:t>1/ change page </a:t>
            </a:r>
            <a:r>
              <a:rPr lang="fr-FR" dirty="0" err="1"/>
              <a:t>with</a:t>
            </a:r>
            <a:r>
              <a:rPr lang="fr-FR" dirty="0"/>
              <a:t> &lt;a href="page.html"&gt;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1C0E0-5C40-4F7D-79FB-2AB06A16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1" y="2593669"/>
            <a:ext cx="3467400" cy="1447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8B549B-72A4-4441-28A5-6817F3BC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38" y="2569770"/>
            <a:ext cx="3143522" cy="1703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B045A-7194-2DDA-20E9-534637B5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950" y="2593669"/>
            <a:ext cx="3055885" cy="16955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FA6552-E774-E75B-6D73-5A4285F926C3}"/>
              </a:ext>
            </a:extLst>
          </p:cNvPr>
          <p:cNvSpPr/>
          <p:nvPr/>
        </p:nvSpPr>
        <p:spPr>
          <a:xfrm>
            <a:off x="5345723" y="3997568"/>
            <a:ext cx="679940" cy="283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DF0483-5532-5B8A-DEDA-85CCB02E1D8A}"/>
              </a:ext>
            </a:extLst>
          </p:cNvPr>
          <p:cNvCxnSpPr>
            <a:cxnSpLocks/>
          </p:cNvCxnSpPr>
          <p:nvPr/>
        </p:nvCxnSpPr>
        <p:spPr>
          <a:xfrm flipV="1">
            <a:off x="6096000" y="3217985"/>
            <a:ext cx="3393831" cy="9211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96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C6F085-AE1D-B547-06A1-2DE644EB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65031"/>
          </a:xfrm>
        </p:spPr>
        <p:txBody>
          <a:bodyPr/>
          <a:lstStyle/>
          <a:p>
            <a:pPr algn="ctr"/>
            <a:r>
              <a:rPr lang="fr-FR" dirty="0"/>
              <a:t>Old </a:t>
            </a:r>
            <a:r>
              <a:rPr lang="fr-FR" dirty="0" err="1"/>
              <a:t>Ways</a:t>
            </a:r>
            <a:r>
              <a:rPr lang="fr-FR" dirty="0"/>
              <a:t> to Change </a:t>
            </a:r>
            <a:r>
              <a:rPr lang="fr-FR" dirty="0" err="1"/>
              <a:t>Refreshed</a:t>
            </a:r>
            <a:r>
              <a:rPr lang="fr-FR" dirty="0"/>
              <a:t> Pages</a:t>
            </a:r>
            <a:br>
              <a:rPr lang="fr-FR" dirty="0"/>
            </a:br>
            <a:r>
              <a:rPr lang="fr-FR" dirty="0"/>
              <a:t>2/ 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pages</a:t>
            </a:r>
          </a:p>
        </p:txBody>
      </p:sp>
      <p:pic>
        <p:nvPicPr>
          <p:cNvPr id="7170" name="Picture 2" descr="avatars.githubusercontent.com/u/25158?s=280&amp;v=4">
            <a:extLst>
              <a:ext uri="{FF2B5EF4-FFF2-40B4-BE49-F238E27FC236}">
                <a16:creationId xmlns:a16="http://schemas.microsoft.com/office/drawing/2014/main" id="{12FCCF31-F562-B163-542A-1FC308DB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85" y="2891967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panel - How to remove cgi-bin from my c panel? - Stack Overflow">
            <a:extLst>
              <a:ext uri="{FF2B5EF4-FFF2-40B4-BE49-F238E27FC236}">
                <a16:creationId xmlns:a16="http://schemas.microsoft.com/office/drawing/2014/main" id="{4525DA44-51EC-451A-33FF-B3EA66C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1" y="3015791"/>
            <a:ext cx="3283708" cy="16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47A93F0A-4631-6DFE-4A63-103CA5AC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47" y="4167307"/>
            <a:ext cx="1927261" cy="12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 - computefoundation/gnu-linux-shell-scripting: A foundation for GNU/Linux  shell scripting">
            <a:extLst>
              <a:ext uri="{FF2B5EF4-FFF2-40B4-BE49-F238E27FC236}">
                <a16:creationId xmlns:a16="http://schemas.microsoft.com/office/drawing/2014/main" id="{FA125AA7-2517-5692-EECC-C52E9722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8824"/>
            <a:ext cx="1293141" cy="77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9A8A7-1E08-A8F9-E473-22B128A3F146}"/>
              </a:ext>
            </a:extLst>
          </p:cNvPr>
          <p:cNvSpPr txBox="1"/>
          <p:nvPr/>
        </p:nvSpPr>
        <p:spPr>
          <a:xfrm>
            <a:off x="390163" y="2366385"/>
            <a:ext cx="308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/</a:t>
            </a:r>
            <a:r>
              <a:rPr lang="fr-FR" sz="2400" b="1" dirty="0" err="1"/>
              <a:t>htdocs</a:t>
            </a:r>
            <a:r>
              <a:rPr lang="fr-FR" sz="2400" b="1" dirty="0"/>
              <a:t> / </a:t>
            </a:r>
            <a:r>
              <a:rPr lang="fr-FR" sz="2400" b="1" dirty="0" err="1"/>
              <a:t>cgi</a:t>
            </a:r>
            <a:r>
              <a:rPr lang="fr-FR" sz="2400" b="1" dirty="0"/>
              <a:t>-bin / *.sh</a:t>
            </a:r>
          </a:p>
        </p:txBody>
      </p:sp>
      <p:pic>
        <p:nvPicPr>
          <p:cNvPr id="7184" name="Picture 16" descr="Java Logo Transparent 47568 Loadtve - Jsp Servlet | Full Size PNG Download  | SeekPNG">
            <a:extLst>
              <a:ext uri="{FF2B5EF4-FFF2-40B4-BE49-F238E27FC236}">
                <a16:creationId xmlns:a16="http://schemas.microsoft.com/office/drawing/2014/main" id="{8324BE8B-4460-B6AB-A7FD-FF973E3B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13" y="1441908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P.Net | NilObstat">
            <a:extLst>
              <a:ext uri="{FF2B5EF4-FFF2-40B4-BE49-F238E27FC236}">
                <a16:creationId xmlns:a16="http://schemas.microsoft.com/office/drawing/2014/main" id="{88252A76-00D6-2793-75CC-982433B9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050" y="2828050"/>
            <a:ext cx="1996860" cy="15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# logo for stickers + stuff. originally posted at… | by Chris McKee |  Medium">
            <a:extLst>
              <a:ext uri="{FF2B5EF4-FFF2-40B4-BE49-F238E27FC236}">
                <a16:creationId xmlns:a16="http://schemas.microsoft.com/office/drawing/2014/main" id="{674C62B0-4090-ED74-C47F-B5D164D17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69" y="2867676"/>
            <a:ext cx="1475195" cy="13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CD617-95A2-FCF2-3917-C6488D3199A5}"/>
              </a:ext>
            </a:extLst>
          </p:cNvPr>
          <p:cNvSpPr txBox="1"/>
          <p:nvPr/>
        </p:nvSpPr>
        <p:spPr>
          <a:xfrm>
            <a:off x="10374521" y="3127833"/>
            <a:ext cx="140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/>
              <a:t>*.SP</a:t>
            </a:r>
            <a:endParaRPr lang="fr-FR" sz="4000" b="1" dirty="0"/>
          </a:p>
        </p:txBody>
      </p:sp>
      <p:pic>
        <p:nvPicPr>
          <p:cNvPr id="7192" name="Picture 2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0B193B99-56D5-23F7-29A1-87B3413C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13" y="5478750"/>
            <a:ext cx="212689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Guide to Node.js Express Tutorial - All You Need to Know | Edureka">
            <a:extLst>
              <a:ext uri="{FF2B5EF4-FFF2-40B4-BE49-F238E27FC236}">
                <a16:creationId xmlns:a16="http://schemas.microsoft.com/office/drawing/2014/main" id="{05B487ED-7C67-DEA9-BC55-CAD69F4C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19" y="4344493"/>
            <a:ext cx="2070362" cy="11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tombstone | A Word In Season">
            <a:extLst>
              <a:ext uri="{FF2B5EF4-FFF2-40B4-BE49-F238E27FC236}">
                <a16:creationId xmlns:a16="http://schemas.microsoft.com/office/drawing/2014/main" id="{D6F0DD2F-EF00-F3DB-6A0A-DC86683D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934" y="4125463"/>
            <a:ext cx="18954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76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996-40B6-825A-6238-E791E853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19"/>
            <a:ext cx="10515600" cy="10951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Java Servlet &amp; </a:t>
            </a:r>
            <a:r>
              <a:rPr lang="fr-FR" dirty="0" err="1"/>
              <a:t>Jsp</a:t>
            </a:r>
            <a:br>
              <a:rPr lang="fr-FR" dirty="0"/>
            </a:br>
            <a:r>
              <a:rPr lang="fr-FR" dirty="0"/>
              <a:t>(html in java   /  java in pseudo-html 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6A7D-22BC-1074-11B3-83736392830A}"/>
              </a:ext>
            </a:extLst>
          </p:cNvPr>
          <p:cNvSpPr txBox="1"/>
          <p:nvPr/>
        </p:nvSpPr>
        <p:spPr>
          <a:xfrm>
            <a:off x="638794" y="3319328"/>
            <a:ext cx="5357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plain </a:t>
            </a:r>
            <a:r>
              <a:rPr lang="fr-FR" sz="2000" b="1" dirty="0" err="1"/>
              <a:t>old</a:t>
            </a:r>
            <a:r>
              <a:rPr lang="fr-FR" sz="2000" b="1" dirty="0"/>
              <a:t> java code printing « html » </a:t>
            </a:r>
            <a:r>
              <a:rPr lang="fr-FR" sz="2000" b="1" dirty="0" err="1"/>
              <a:t>text</a:t>
            </a:r>
            <a:r>
              <a:rPr lang="fr-FR" sz="2000" dirty="0"/>
              <a:t> 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 err="1"/>
              <a:t>void</a:t>
            </a:r>
            <a:r>
              <a:rPr lang="fr-FR" sz="2000" dirty="0"/>
              <a:t> </a:t>
            </a:r>
            <a:r>
              <a:rPr lang="fr-FR" sz="2000" dirty="0" err="1"/>
              <a:t>toHtml</a:t>
            </a:r>
            <a:r>
              <a:rPr lang="fr-FR" sz="2000" dirty="0"/>
              <a:t>(</a:t>
            </a:r>
            <a:r>
              <a:rPr lang="fr-FR" sz="2000" b="1" dirty="0" err="1">
                <a:solidFill>
                  <a:srgbClr val="FF0000"/>
                </a:solidFill>
              </a:rPr>
              <a:t>ServletOutputStream</a:t>
            </a:r>
            <a:r>
              <a:rPr lang="fr-FR" sz="2000" b="1" dirty="0">
                <a:solidFill>
                  <a:srgbClr val="FF0000"/>
                </a:solidFill>
              </a:rPr>
              <a:t> out</a:t>
            </a:r>
            <a:r>
              <a:rPr lang="fr-FR" sz="2000" dirty="0"/>
              <a:t>) {</a:t>
            </a:r>
          </a:p>
          <a:p>
            <a:r>
              <a:rPr lang="fr-FR" sz="2000" dirty="0"/>
              <a:t>  if (</a:t>
            </a:r>
            <a:r>
              <a:rPr lang="fr-FR" sz="2000" dirty="0" err="1"/>
              <a:t>cond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("</a:t>
            </a:r>
            <a:r>
              <a:rPr lang="fr-FR" sz="2000" dirty="0"/>
              <a:t>&lt;div&gt; &lt;</a:t>
            </a:r>
            <a:r>
              <a:rPr lang="fr-FR" sz="2000" dirty="0" err="1"/>
              <a:t>span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 err="1"/>
              <a:t>attr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=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v1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&gt; ..</a:t>
            </a:r>
            <a:r>
              <a:rPr lang="fr-FR" sz="2000" b="1" dirty="0">
                <a:solidFill>
                  <a:srgbClr val="FF0000"/>
                </a:solidFill>
              </a:rPr>
              <a:t>");</a:t>
            </a:r>
          </a:p>
          <a:p>
            <a:r>
              <a:rPr lang="fr-FR" sz="2000" dirty="0"/>
              <a:t>  } </a:t>
            </a:r>
            <a:r>
              <a:rPr lang="fr-FR" sz="2000" dirty="0" err="1"/>
              <a:t>else</a:t>
            </a:r>
            <a:r>
              <a:rPr lang="fr-FR" sz="2000" dirty="0"/>
              <a:t> {</a:t>
            </a:r>
          </a:p>
          <a:p>
            <a:r>
              <a:rPr lang="sv-SE" sz="2000" dirty="0"/>
              <a:t>         </a:t>
            </a:r>
            <a:r>
              <a:rPr lang="sv-SE" sz="2000" b="1" dirty="0">
                <a:solidFill>
                  <a:srgbClr val="FF0000"/>
                </a:solidFill>
              </a:rPr>
              <a:t>out.print("</a:t>
            </a:r>
            <a:r>
              <a:rPr lang="sv-SE" sz="2000" dirty="0"/>
              <a:t>&lt;div&gt; &lt;span 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attr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=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v2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&gt; ..</a:t>
            </a:r>
            <a:r>
              <a:rPr lang="sv-SE" sz="2000" b="1" dirty="0">
                <a:solidFill>
                  <a:srgbClr val="FF0000"/>
                </a:solidFill>
              </a:rPr>
              <a:t>");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  }</a:t>
            </a:r>
          </a:p>
          <a:p>
            <a:endParaRPr lang="fr-FR" sz="2000" dirty="0"/>
          </a:p>
          <a:p>
            <a:r>
              <a:rPr lang="fr-FR" sz="2000" dirty="0"/>
              <a:t>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</a:t>
            </a:r>
            <a:r>
              <a:rPr lang="fr-FR" sz="2000" dirty="0"/>
              <a:t> new Date() </a:t>
            </a:r>
            <a:r>
              <a:rPr lang="fr-FR" sz="2000" b="1" dirty="0">
                <a:solidFill>
                  <a:srgbClr val="FF0000"/>
                </a:solidFill>
              </a:rPr>
              <a:t>);</a:t>
            </a:r>
          </a:p>
          <a:p>
            <a:r>
              <a:rPr lang="fr-FR" sz="2000" dirty="0"/>
              <a:t>}  </a:t>
            </a:r>
          </a:p>
          <a:p>
            <a:endParaRPr lang="fr-FR" sz="2000" dirty="0"/>
          </a:p>
        </p:txBody>
      </p:sp>
      <p:pic>
        <p:nvPicPr>
          <p:cNvPr id="8194" name="Picture 2" descr="JSP Logo - LogoDix">
            <a:extLst>
              <a:ext uri="{FF2B5EF4-FFF2-40B4-BE49-F238E27FC236}">
                <a16:creationId xmlns:a16="http://schemas.microsoft.com/office/drawing/2014/main" id="{8C940632-ED3C-0A50-9643-7E135E39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87" y="1176836"/>
            <a:ext cx="3629978" cy="20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rver Client - Java Servlet JSP HTML CSS JavaScript &amp; jQuery">
            <a:extLst>
              <a:ext uri="{FF2B5EF4-FFF2-40B4-BE49-F238E27FC236}">
                <a16:creationId xmlns:a16="http://schemas.microsoft.com/office/drawing/2014/main" id="{F8BFD217-682C-AE4F-44A2-28FFDF24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72" y="1176836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30DA-42B1-1BCD-6825-8D0CEC3D1290}"/>
              </a:ext>
            </a:extLst>
          </p:cNvPr>
          <p:cNvSpPr txBox="1"/>
          <p:nvPr/>
        </p:nvSpPr>
        <p:spPr>
          <a:xfrm>
            <a:off x="6587836" y="3319328"/>
            <a:ext cx="53711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pseudo html/xml/markup code </a:t>
            </a:r>
            <a:r>
              <a:rPr lang="fr-FR" sz="2000" b="1" dirty="0" err="1"/>
              <a:t>containing</a:t>
            </a:r>
            <a:r>
              <a:rPr lang="fr-FR" sz="2000" b="1" dirty="0"/>
              <a:t> java</a:t>
            </a:r>
            <a:br>
              <a:rPr lang="fr-FR" sz="2000" dirty="0"/>
            </a:br>
            <a:endParaRPr lang="fr-FR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if (</a:t>
            </a:r>
            <a:r>
              <a:rPr lang="en-US" sz="2000" dirty="0" err="1"/>
              <a:t>cond</a:t>
            </a:r>
            <a:r>
              <a:rPr lang="en-US" sz="2000" dirty="0"/>
              <a:t>) { 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en-US" sz="2000" dirty="0"/>
              <a:t>    &lt;div&gt;&lt;span "</a:t>
            </a:r>
            <a:r>
              <a:rPr lang="en-US" sz="2000" dirty="0" err="1"/>
              <a:t>attr</a:t>
            </a:r>
            <a:r>
              <a:rPr lang="en-US" sz="2000" dirty="0"/>
              <a:t>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} else {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sv-SE" sz="2000" dirty="0"/>
              <a:t>    &lt;div&gt;&lt;span "attr"="v1"&gt;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}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&lt;%=</a:t>
            </a:r>
            <a:r>
              <a:rPr lang="en-US" sz="2000" dirty="0"/>
              <a:t> new Date()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67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499F-F7AE-1874-A915-68C2AA21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" y="12206"/>
            <a:ext cx="12053887" cy="129997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Click &lt;href&gt; … RE-</a:t>
            </a:r>
            <a:r>
              <a:rPr lang="fr-FR" dirty="0" err="1"/>
              <a:t>Loading</a:t>
            </a:r>
            <a:r>
              <a:rPr lang="fr-FR" dirty="0"/>
              <a:t> new html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20D92-02B0-D3CD-3D78-6EEBAE8A6477}"/>
              </a:ext>
            </a:extLst>
          </p:cNvPr>
          <p:cNvSpPr txBox="1"/>
          <p:nvPr/>
        </p:nvSpPr>
        <p:spPr>
          <a:xfrm>
            <a:off x="9376186" y="3269931"/>
            <a:ext cx="289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Dynamic Server Pages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563D9-48EC-9591-6F83-FC34ABDC6AFC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8974-FB4D-9767-5B67-A5B9029B82AF}"/>
              </a:ext>
            </a:extLst>
          </p:cNvPr>
          <p:cNvSpPr/>
          <p:nvPr/>
        </p:nvSpPr>
        <p:spPr>
          <a:xfrm>
            <a:off x="9782186" y="3666558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FAA3C55-E5B6-280E-ED72-B55CCC9375CD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A2E032-CEAC-755C-3F06-959E122EE129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D5E98-8B70-A3CB-C452-4497AB0DD076}"/>
              </a:ext>
            </a:extLst>
          </p:cNvPr>
          <p:cNvSpPr/>
          <p:nvPr/>
        </p:nvSpPr>
        <p:spPr>
          <a:xfrm>
            <a:off x="802948" y="1476536"/>
            <a:ext cx="3356703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D844A-609F-7D52-DCCF-CB9A37B74B83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AB783-F743-6F89-86B6-F71076F70934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AC785-83EB-15AD-9A23-F8A28A927C51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3EFC-66AB-7E3F-D84C-071FE6DD37B2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0F6DF0-0ACF-86AE-FECD-C333A2E62AA7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7557E9D-29BD-A6C9-AA36-11B92C713DE3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F5BCE-2AEB-AD39-0787-4CFFDD75420C}"/>
              </a:ext>
            </a:extLst>
          </p:cNvPr>
          <p:cNvSpPr txBox="1"/>
          <p:nvPr/>
        </p:nvSpPr>
        <p:spPr>
          <a:xfrm>
            <a:off x="6159531" y="4304689"/>
            <a:ext cx="177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E9248-2252-C1AE-8FE8-A3A01F97846B}"/>
              </a:ext>
            </a:extLst>
          </p:cNvPr>
          <p:cNvSpPr txBox="1"/>
          <p:nvPr/>
        </p:nvSpPr>
        <p:spPr>
          <a:xfrm>
            <a:off x="6082648" y="5070010"/>
            <a:ext cx="382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/page2.js 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2D61B-5467-5236-1616-5BAF48EFC21A}"/>
              </a:ext>
            </a:extLst>
          </p:cNvPr>
          <p:cNvSpPr txBox="1"/>
          <p:nvPr/>
        </p:nvSpPr>
        <p:spPr>
          <a:xfrm>
            <a:off x="6082649" y="5597254"/>
            <a:ext cx="390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/page2.css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F596-BAF2-E76B-5AFC-856B476037EC}"/>
              </a:ext>
            </a:extLst>
          </p:cNvPr>
          <p:cNvSpPr txBox="1"/>
          <p:nvPr/>
        </p:nvSpPr>
        <p:spPr>
          <a:xfrm>
            <a:off x="6076723" y="6057301"/>
            <a:ext cx="456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/page2-image2.png (or </a:t>
            </a:r>
            <a:r>
              <a:rPr lang="fr-FR" dirty="0" err="1"/>
              <a:t>shared</a:t>
            </a:r>
            <a:r>
              <a:rPr lang="fr-FR" dirty="0"/>
              <a:t> cache)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8C2577-ABED-2C51-8A3D-A3611871ED7B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D384A6-E8BD-61AB-64A6-3F8F65FB5045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95EEE1-ADC9-3204-065B-552576904A38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B64208-6FFD-EC44-DCFC-2C1BA7A2B572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57BF5D-EF5B-7936-DAD6-04A2FC375F93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CBCB4A44-214F-C360-D348-6891D1B816DA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36057756-BCAE-A233-D599-A0D3DA017202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41018F4F-919F-D620-E915-5E3B6D6AD1C4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279471-57D4-2C28-591F-6FD9A327F590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36AE3E8-4C28-7DA5-0FCD-A719B6223EAA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F00754-C8FE-7B40-A718-A2599DEED6EF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&lt;href url=« /page2 »&gt;&lt;/href&gt;</a:t>
            </a:r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8B6B4F05-E65A-FDF0-8269-1F0A7D0ED2A2}"/>
              </a:ext>
            </a:extLst>
          </p:cNvPr>
          <p:cNvSpPr/>
          <p:nvPr/>
        </p:nvSpPr>
        <p:spPr>
          <a:xfrm>
            <a:off x="4126108" y="4463281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57B745-D868-D3DE-1CC4-99B7E7A5429B}"/>
              </a:ext>
            </a:extLst>
          </p:cNvPr>
          <p:cNvSpPr txBox="1"/>
          <p:nvPr/>
        </p:nvSpPr>
        <p:spPr>
          <a:xfrm>
            <a:off x="1090071" y="5423582"/>
            <a:ext cx="3183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(re)Parse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execute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function</a:t>
            </a:r>
            <a:r>
              <a:rPr lang="fr-FR" b="1" dirty="0">
                <a:solidFill>
                  <a:srgbClr val="FF0000"/>
                </a:solidFill>
              </a:rPr>
              <a:t> init() {.. }</a:t>
            </a:r>
          </a:p>
          <a:p>
            <a:r>
              <a:rPr lang="fr-FR" dirty="0"/>
              <a:t>+ (re)parse </a:t>
            </a:r>
            <a:r>
              <a:rPr lang="fr-FR" dirty="0" err="1"/>
              <a:t>css</a:t>
            </a:r>
            <a:r>
              <a:rPr lang="fr-FR" dirty="0"/>
              <a:t> </a:t>
            </a:r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render</a:t>
            </a:r>
            <a:r>
              <a:rPr lang="fr-FR" b="1" dirty="0">
                <a:solidFill>
                  <a:srgbClr val="FF0000"/>
                </a:solidFill>
              </a:rPr>
              <a:t> html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DE5AD-90C7-EC3E-CC6B-FEC0BA4AD0FB}"/>
              </a:ext>
            </a:extLst>
          </p:cNvPr>
          <p:cNvSpPr/>
          <p:nvPr/>
        </p:nvSpPr>
        <p:spPr>
          <a:xfrm>
            <a:off x="954497" y="4705581"/>
            <a:ext cx="2561984" cy="736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5E8AF6-0E8C-4E88-5DF5-0ECC55E1E707}"/>
              </a:ext>
            </a:extLst>
          </p:cNvPr>
          <p:cNvSpPr txBox="1"/>
          <p:nvPr/>
        </p:nvSpPr>
        <p:spPr>
          <a:xfrm>
            <a:off x="960866" y="4697801"/>
            <a:ext cx="83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/Page2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B8A791AD-3BA0-9081-82D4-9C5127B3BA78}"/>
              </a:ext>
            </a:extLst>
          </p:cNvPr>
          <p:cNvSpPr/>
          <p:nvPr/>
        </p:nvSpPr>
        <p:spPr>
          <a:xfrm flipV="1">
            <a:off x="4160360" y="3159285"/>
            <a:ext cx="1231658" cy="1017270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745FBB-38CE-620D-2427-426CCDCF18EC}"/>
              </a:ext>
            </a:extLst>
          </p:cNvPr>
          <p:cNvSpPr txBox="1"/>
          <p:nvPr/>
        </p:nvSpPr>
        <p:spPr>
          <a:xfrm>
            <a:off x="4291018" y="5331249"/>
            <a:ext cx="1660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page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</a:p>
          <a:p>
            <a:r>
              <a:rPr lang="fr-FR" sz="2000" b="1" dirty="0">
                <a:solidFill>
                  <a:srgbClr val="00B050"/>
                </a:solidFill>
              </a:rPr>
              <a:t>new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A41AE0-9C76-A399-17DA-5711806D910C}"/>
              </a:ext>
            </a:extLst>
          </p:cNvPr>
          <p:cNvSpPr txBox="1"/>
          <p:nvPr/>
        </p:nvSpPr>
        <p:spPr>
          <a:xfrm>
            <a:off x="4199643" y="2480325"/>
            <a:ext cx="159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Free </a:t>
            </a:r>
            <a:r>
              <a:rPr lang="fr-FR" sz="2000" dirty="0" err="1">
                <a:solidFill>
                  <a:srgbClr val="00B050"/>
                </a:solidFill>
              </a:rPr>
              <a:t>old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  <a:br>
              <a:rPr lang="fr-FR" sz="2000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rgbClr val="00B050"/>
                </a:solidFill>
              </a:rPr>
              <a:t>memory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04D1E6-A193-E623-40EC-8CFE98526AB0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35BC982-D15E-BFA6-5050-698FDDCE4758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F5E6715-863F-998E-B514-DD797D15CE90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6CA9C56-C436-F9CB-DF13-927E439D04BD}"/>
              </a:ext>
            </a:extLst>
          </p:cNvPr>
          <p:cNvSpPr/>
          <p:nvPr/>
        </p:nvSpPr>
        <p:spPr>
          <a:xfrm flipH="1">
            <a:off x="7025623" y="5903843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F172620-1FCC-9A1B-52D0-91C4D8AD1B46}"/>
              </a:ext>
            </a:extLst>
          </p:cNvPr>
          <p:cNvSpPr/>
          <p:nvPr/>
        </p:nvSpPr>
        <p:spPr>
          <a:xfrm flipH="1">
            <a:off x="7025623" y="5354217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645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A83F75-4FC3-3938-4224-10A4BEE6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06"/>
            <a:ext cx="12053887" cy="159702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a </a:t>
            </a:r>
            <a:r>
              <a:rPr lang="fr-FR" dirty="0" err="1"/>
              <a:t>Developper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 err="1"/>
              <a:t>Html+Js+CSS</a:t>
            </a:r>
            <a:r>
              <a:rPr lang="fr-FR" dirty="0"/>
              <a:t>  re-Rendering </a:t>
            </a:r>
            <a:r>
              <a:rPr lang="fr-FR" dirty="0" err="1"/>
              <a:t>slowness</a:t>
            </a:r>
            <a:r>
              <a:rPr lang="fr-FR" dirty="0"/>
              <a:t> + Network + ..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reloading</a:t>
            </a:r>
            <a:r>
              <a:rPr lang="fr-FR" dirty="0"/>
              <a:t> pages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5CCC4-0C0A-9A48-378C-FA1231C3F908}"/>
              </a:ext>
            </a:extLst>
          </p:cNvPr>
          <p:cNvSpPr txBox="1"/>
          <p:nvPr/>
        </p:nvSpPr>
        <p:spPr>
          <a:xfrm>
            <a:off x="3123027" y="3052762"/>
            <a:ext cx="54371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SLOW   …    SLOW   ….     </a:t>
            </a:r>
          </a:p>
          <a:p>
            <a:endParaRPr lang="fr-FR" sz="2800" dirty="0"/>
          </a:p>
          <a:p>
            <a:r>
              <a:rPr lang="fr-FR" sz="2800" dirty="0"/>
              <a:t>NETWORK </a:t>
            </a:r>
            <a:r>
              <a:rPr lang="fr-FR" sz="2800" dirty="0" err="1"/>
              <a:t>Bandwidth</a:t>
            </a:r>
            <a:r>
              <a:rPr lang="fr-FR" sz="2800" dirty="0"/>
              <a:t> CONSUMING </a:t>
            </a:r>
          </a:p>
          <a:p>
            <a:r>
              <a:rPr lang="fr-FR" sz="2800" dirty="0"/>
              <a:t>+ Network </a:t>
            </a:r>
            <a:r>
              <a:rPr lang="fr-FR" sz="2800" dirty="0" err="1"/>
              <a:t>Latency</a:t>
            </a:r>
            <a:r>
              <a:rPr lang="fr-FR" sz="2800" dirty="0"/>
              <a:t> </a:t>
            </a:r>
          </a:p>
          <a:p>
            <a:r>
              <a:rPr lang="fr-FR" sz="2800" dirty="0"/>
              <a:t>+ CPU CONSUMING</a:t>
            </a:r>
          </a:p>
        </p:txBody>
      </p:sp>
    </p:spTree>
    <p:extLst>
      <p:ext uri="{BB962C8B-B14F-4D97-AF65-F5344CB8AC3E}">
        <p14:creationId xmlns:p14="http://schemas.microsoft.com/office/powerpoint/2010/main" val="2117450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7724-98E6-99FD-125C-D70A3CCFD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1075"/>
            <a:ext cx="10515600" cy="47815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Solution to </a:t>
            </a:r>
            <a:br>
              <a:rPr lang="fr-FR" dirty="0"/>
            </a:br>
            <a:r>
              <a:rPr lang="fr-FR" b="1" dirty="0">
                <a:solidFill>
                  <a:srgbClr val="FF0000"/>
                </a:solidFill>
              </a:rPr>
              <a:t>Multiple</a:t>
            </a:r>
            <a:r>
              <a:rPr lang="fr-FR" dirty="0"/>
              <a:t> Page</a:t>
            </a:r>
            <a:r>
              <a:rPr lang="fr-FR" b="1" dirty="0">
                <a:solidFill>
                  <a:srgbClr val="FF0000"/>
                </a:solidFill>
              </a:rPr>
              <a:t>s</a:t>
            </a:r>
            <a:r>
              <a:rPr lang="fr-FR" dirty="0"/>
              <a:t> Application </a:t>
            </a:r>
            <a:r>
              <a:rPr lang="fr-FR" dirty="0" err="1"/>
              <a:t>Problems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caching</a:t>
            </a:r>
            <a:r>
              <a:rPr lang="fr-FR" dirty="0"/>
              <a:t> + </a:t>
            </a:r>
            <a:r>
              <a:rPr lang="fr-FR" dirty="0" err="1"/>
              <a:t>optims</a:t>
            </a:r>
            <a:r>
              <a:rPr lang="fr-FR" dirty="0"/>
              <a:t> + </a:t>
            </a:r>
            <a:r>
              <a:rPr lang="fr-FR" dirty="0" err="1"/>
              <a:t>workarounds</a:t>
            </a:r>
            <a:r>
              <a:rPr lang="fr-FR" dirty="0"/>
              <a:t> …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=&gt;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 = </a:t>
            </a:r>
            <a:r>
              <a:rPr lang="fr-FR" b="1" dirty="0">
                <a:solidFill>
                  <a:srgbClr val="00B050"/>
                </a:solidFill>
              </a:rPr>
              <a:t>Single</a:t>
            </a:r>
            <a:r>
              <a:rPr lang="fr-FR" dirty="0"/>
              <a:t> Page Application  !!</a:t>
            </a:r>
          </a:p>
        </p:txBody>
      </p:sp>
    </p:spTree>
    <p:extLst>
      <p:ext uri="{BB962C8B-B14F-4D97-AF65-F5344CB8AC3E}">
        <p14:creationId xmlns:p14="http://schemas.microsoft.com/office/powerpoint/2010/main" val="16210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467D-308C-9EAA-C424-8AC2FC0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Interactions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E6AC-7084-44CD-34A3-CC4B899901FD}"/>
              </a:ext>
            </a:extLst>
          </p:cNvPr>
          <p:cNvSpPr txBox="1"/>
          <p:nvPr/>
        </p:nvSpPr>
        <p:spPr>
          <a:xfrm>
            <a:off x="3146346" y="2843356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Html (DOM)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1C3E-9827-1221-BCAF-57D8BDB79D17}"/>
              </a:ext>
            </a:extLst>
          </p:cNvPr>
          <p:cNvSpPr txBox="1"/>
          <p:nvPr/>
        </p:nvSpPr>
        <p:spPr>
          <a:xfrm>
            <a:off x="6822832" y="2779185"/>
            <a:ext cx="1106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6677A-26A4-78DB-BB33-F424AB9B5E36}"/>
              </a:ext>
            </a:extLst>
          </p:cNvPr>
          <p:cNvSpPr txBox="1"/>
          <p:nvPr/>
        </p:nvSpPr>
        <p:spPr>
          <a:xfrm>
            <a:off x="5087245" y="4609329"/>
            <a:ext cx="1880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JavaScript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BAFE6AC4-CD2E-1701-32CE-79D1AFDB10AE}"/>
              </a:ext>
            </a:extLst>
          </p:cNvPr>
          <p:cNvSpPr/>
          <p:nvPr/>
        </p:nvSpPr>
        <p:spPr>
          <a:xfrm>
            <a:off x="5641761" y="3013342"/>
            <a:ext cx="562708" cy="2616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55AFE442-F545-A442-BE47-147EB5F259D7}"/>
              </a:ext>
            </a:extLst>
          </p:cNvPr>
          <p:cNvSpPr/>
          <p:nvPr/>
        </p:nvSpPr>
        <p:spPr>
          <a:xfrm rot="3424316">
            <a:off x="4827007" y="3946357"/>
            <a:ext cx="562708" cy="2616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567FA924-FB5A-5C80-8E87-192E27FEB5AE}"/>
              </a:ext>
            </a:extLst>
          </p:cNvPr>
          <p:cNvSpPr/>
          <p:nvPr/>
        </p:nvSpPr>
        <p:spPr>
          <a:xfrm rot="18625737">
            <a:off x="6324774" y="3954620"/>
            <a:ext cx="562708" cy="2616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59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38B-E7E1-4F18-8AAE-1855EE67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38"/>
            <a:ext cx="10515600" cy="103874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 = Single Page Application</a:t>
            </a:r>
            <a:br>
              <a:rPr lang="fr-FR" dirty="0"/>
            </a:br>
            <a:r>
              <a:rPr lang="fr-FR" dirty="0"/>
              <a:t>  …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, </a:t>
            </a:r>
            <a:r>
              <a:rPr lang="fr-FR" dirty="0" err="1"/>
              <a:t>still</a:t>
            </a:r>
            <a:r>
              <a:rPr lang="fr-FR" dirty="0"/>
              <a:t> Multiple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BC1B1-6813-710E-52DE-B6FF48D42045}"/>
              </a:ext>
            </a:extLst>
          </p:cNvPr>
          <p:cNvSpPr txBox="1"/>
          <p:nvPr/>
        </p:nvSpPr>
        <p:spPr>
          <a:xfrm>
            <a:off x="9441827" y="3266968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393B5-7BB4-E6E2-CE8E-719DC92E1084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C5516-6BC4-E448-762F-7380E5627B68}"/>
              </a:ext>
            </a:extLst>
          </p:cNvPr>
          <p:cNvSpPr/>
          <p:nvPr/>
        </p:nvSpPr>
        <p:spPr>
          <a:xfrm>
            <a:off x="9765424" y="363225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966F88-F7E4-42ED-01F1-3F8351F3D157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D04399-78E8-7CF3-A255-B06FC3DFB96F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D3EE3-848E-3C41-CD4D-B4D788A545D1}"/>
              </a:ext>
            </a:extLst>
          </p:cNvPr>
          <p:cNvSpPr/>
          <p:nvPr/>
        </p:nvSpPr>
        <p:spPr>
          <a:xfrm>
            <a:off x="802948" y="1476536"/>
            <a:ext cx="3752675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FF31-23AA-167B-64FC-D99BA2B45DF2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7768-783F-E969-6F02-C84FFEB77670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BD9F4-A707-9618-5AD1-A377D954BE93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1EC78-9F09-4A56-ED32-3F0AF5C87093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FEFE1E-EBB2-8BD5-7168-793A90F6F0E6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177428-7340-0793-992A-37AC7B76F058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D57F9-5925-5799-1895-D59D7CD83F06}"/>
              </a:ext>
            </a:extLst>
          </p:cNvPr>
          <p:cNvSpPr txBox="1"/>
          <p:nvPr/>
        </p:nvSpPr>
        <p:spPr>
          <a:xfrm>
            <a:off x="6159531" y="4304689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/api/restEndpoint1 </a:t>
            </a:r>
            <a:r>
              <a:rPr lang="fr-FR" b="1" dirty="0"/>
              <a:t>{</a:t>
            </a:r>
            <a:r>
              <a:rPr lang="fr-FR" b="1" dirty="0" err="1"/>
              <a:t>json</a:t>
            </a:r>
            <a:r>
              <a:rPr lang="fr-FR" b="1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0EB14-CC02-90A8-E4DB-55AC5A776092}"/>
              </a:ext>
            </a:extLst>
          </p:cNvPr>
          <p:cNvSpPr txBox="1"/>
          <p:nvPr/>
        </p:nvSpPr>
        <p:spPr>
          <a:xfrm>
            <a:off x="7030809" y="5099497"/>
            <a:ext cx="16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b="1" dirty="0"/>
              <a:t>{</a:t>
            </a:r>
            <a:r>
              <a:rPr lang="fr-FR" b="1" dirty="0" err="1"/>
              <a:t>json</a:t>
            </a:r>
            <a:r>
              <a:rPr lang="fr-FR" b="1" dirty="0"/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A42DD2-797D-471B-0466-B8AF87451C92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89F0C-60EE-606E-471A-2F4013DA2303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22B01-896E-90A9-775B-07591EA575BF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B11FE-CA52-EB62-DC21-C15E823BC489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CEAFB7-D5F9-3BE1-5768-925BEF1DBBB1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0FFAB218-1AC7-3B06-C4EF-D92DAA0CD247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2BB8025-6DB5-6B60-4849-68A8AE828927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4EA84182-08E4-3241-5F70-4972D8A4D275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1313F-41EA-A066-9AEC-8672D65E86FF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F5328-F079-BA5E-350A-BD9F19C6CDFB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</a:t>
            </a:r>
            <a:r>
              <a:rPr lang="fr-FR" b="1" dirty="0" err="1"/>
              <a:t>button</a:t>
            </a:r>
            <a:r>
              <a:rPr lang="fr-FR" b="1" dirty="0"/>
              <a:t> (click)=« </a:t>
            </a:r>
            <a:r>
              <a:rPr lang="fr-FR" b="1" dirty="0" err="1"/>
              <a:t>callFunction</a:t>
            </a:r>
            <a:r>
              <a:rPr lang="fr-FR" b="1" dirty="0"/>
              <a:t>() » 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BC4581-05BC-AB7B-2F95-EE845BA93F17}"/>
              </a:ext>
            </a:extLst>
          </p:cNvPr>
          <p:cNvSpPr txBox="1"/>
          <p:nvPr/>
        </p:nvSpPr>
        <p:spPr>
          <a:xfrm>
            <a:off x="907518" y="5114606"/>
            <a:ext cx="455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</a:t>
            </a:r>
            <a:r>
              <a:rPr lang="fr-FR" sz="2000" dirty="0" err="1">
                <a:solidFill>
                  <a:srgbClr val="00B050"/>
                </a:solidFill>
              </a:rPr>
              <a:t>add</a:t>
            </a:r>
            <a:r>
              <a:rPr lang="fr-FR" sz="2000" dirty="0">
                <a:solidFill>
                  <a:srgbClr val="00B050"/>
                </a:solidFill>
              </a:rPr>
              <a:t>/</a:t>
            </a:r>
            <a:r>
              <a:rPr lang="fr-FR" sz="2000" dirty="0" err="1">
                <a:solidFill>
                  <a:srgbClr val="00B050"/>
                </a:solidFill>
              </a:rPr>
              <a:t>remote</a:t>
            </a:r>
            <a:r>
              <a:rPr lang="fr-FR" sz="2000" dirty="0">
                <a:solidFill>
                  <a:srgbClr val="00B050"/>
                </a:solidFill>
              </a:rPr>
              <a:t>/update </a:t>
            </a:r>
            <a:r>
              <a:rPr lang="fr-FR" sz="2000" dirty="0" err="1">
                <a:solidFill>
                  <a:srgbClr val="00B050"/>
                </a:solidFill>
              </a:rPr>
              <a:t>some</a:t>
            </a:r>
            <a:r>
              <a:rPr lang="fr-FR" sz="2000" dirty="0">
                <a:solidFill>
                  <a:srgbClr val="00B050"/>
                </a:solidFill>
              </a:rPr>
              <a:t> &lt;div&gt; 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Within</a:t>
            </a:r>
            <a:r>
              <a:rPr lang="fr-FR" sz="2000" dirty="0">
                <a:solidFill>
                  <a:srgbClr val="00B050"/>
                </a:solidFill>
              </a:rPr>
              <a:t> SAME page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4E726E-DA7A-2568-B023-8C68AD31C91A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D712C4D-C1CD-8FD4-B016-E7F222EA015F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B3A495A-954D-63AE-B750-970E0B0D18F1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0DA045F-14A5-A10B-7AE3-0264D59258C0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B79233C7-BCCC-988D-765C-B6CABB58D962}"/>
              </a:ext>
            </a:extLst>
          </p:cNvPr>
          <p:cNvSpPr/>
          <p:nvPr/>
        </p:nvSpPr>
        <p:spPr>
          <a:xfrm>
            <a:off x="4200493" y="5538793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6AE01C1-8DEB-F1C6-2937-6340A36B159C}"/>
              </a:ext>
            </a:extLst>
          </p:cNvPr>
          <p:cNvSpPr/>
          <p:nvPr/>
        </p:nvSpPr>
        <p:spPr>
          <a:xfrm>
            <a:off x="6305002" y="592884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99B9C7-EBE2-CEA8-D29D-3FF3A562C8C9}"/>
              </a:ext>
            </a:extLst>
          </p:cNvPr>
          <p:cNvSpPr/>
          <p:nvPr/>
        </p:nvSpPr>
        <p:spPr>
          <a:xfrm flipH="1">
            <a:off x="7027131" y="618188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5A4A21-95CA-9A4F-01AB-29090FC72D45}"/>
              </a:ext>
            </a:extLst>
          </p:cNvPr>
          <p:cNvSpPr txBox="1"/>
          <p:nvPr/>
        </p:nvSpPr>
        <p:spPr>
          <a:xfrm>
            <a:off x="6155853" y="5628674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/api/restEndpoint2 </a:t>
            </a:r>
            <a:r>
              <a:rPr lang="fr-FR" b="1" dirty="0"/>
              <a:t>{</a:t>
            </a:r>
            <a:r>
              <a:rPr lang="fr-FR" b="1" dirty="0" err="1"/>
              <a:t>json</a:t>
            </a:r>
            <a:r>
              <a:rPr lang="fr-FR" b="1" dirty="0"/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CB0D27-A5F6-A1BD-917E-A33D030A83AC}"/>
              </a:ext>
            </a:extLst>
          </p:cNvPr>
          <p:cNvSpPr txBox="1"/>
          <p:nvPr/>
        </p:nvSpPr>
        <p:spPr>
          <a:xfrm>
            <a:off x="7027131" y="6423482"/>
            <a:ext cx="16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b="1" dirty="0"/>
              <a:t>{</a:t>
            </a:r>
            <a:r>
              <a:rPr lang="fr-FR" b="1" dirty="0" err="1"/>
              <a:t>json</a:t>
            </a:r>
            <a:r>
              <a:rPr lang="fr-FR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4059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API Server   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3594531" y="2791241"/>
            <a:ext cx="5238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dynamicEntityPath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</a:t>
            </a:r>
          </a:p>
          <a:p>
            <a:r>
              <a:rPr lang="fr-FR" sz="2000" dirty="0" err="1"/>
              <a:t>Request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16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620574" y="5200058"/>
            <a:ext cx="4486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Mostly</a:t>
            </a:r>
            <a:r>
              <a:rPr lang="fr-FR" dirty="0"/>
              <a:t> *.</a:t>
            </a:r>
            <a:r>
              <a:rPr lang="fr-FR" dirty="0" err="1"/>
              <a:t>json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few (</a:t>
            </a:r>
            <a:r>
              <a:rPr lang="fr-FR" dirty="0" err="1"/>
              <a:t>static</a:t>
            </a:r>
            <a:r>
              <a:rPr lang="fr-FR" dirty="0"/>
              <a:t>) pages *.html,*.</a:t>
            </a:r>
            <a:r>
              <a:rPr lang="fr-FR" dirty="0" err="1"/>
              <a:t>js</a:t>
            </a:r>
            <a:r>
              <a:rPr lang="fr-FR" dirty="0"/>
              <a:t>,*.css</a:t>
            </a:r>
          </a:p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5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Client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605705" y="1750295"/>
            <a:ext cx="476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Http Api Server</a:t>
            </a:r>
            <a:endParaRPr lang="fr-F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8B42-3B85-5008-A0B2-0F7DBF0A6C09}"/>
              </a:ext>
            </a:extLst>
          </p:cNvPr>
          <p:cNvSpPr txBox="1"/>
          <p:nvPr/>
        </p:nvSpPr>
        <p:spPr>
          <a:xfrm>
            <a:off x="4076131" y="5173817"/>
            <a:ext cx="238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response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6292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9500-5B9D-46F0-30D4-2993ABC6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9140"/>
            <a:ext cx="10515600" cy="1791921"/>
          </a:xfrm>
        </p:spPr>
        <p:txBody>
          <a:bodyPr/>
          <a:lstStyle/>
          <a:p>
            <a:pPr algn="ctr"/>
            <a:r>
              <a:rPr lang="fr-FR" dirty="0"/>
              <a:t>How to Code High-</a:t>
            </a:r>
            <a:r>
              <a:rPr lang="fr-FR" dirty="0" err="1"/>
              <a:t>Level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br>
              <a:rPr lang="fr-FR" dirty="0"/>
            </a:br>
            <a:r>
              <a:rPr lang="fr-FR" dirty="0"/>
              <a:t>in JavaScript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F2047-4BEE-377F-374A-7D2B63033552}"/>
              </a:ext>
            </a:extLst>
          </p:cNvPr>
          <p:cNvSpPr txBox="1"/>
          <p:nvPr/>
        </p:nvSpPr>
        <p:spPr>
          <a:xfrm>
            <a:off x="3376246" y="4560277"/>
            <a:ext cx="5618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Spoiler </a:t>
            </a:r>
            <a:r>
              <a:rPr lang="fr-FR" sz="2000" dirty="0" err="1"/>
              <a:t>Alert</a:t>
            </a:r>
            <a:r>
              <a:rPr lang="fr-FR" sz="2000" dirty="0"/>
              <a:t>:    </a:t>
            </a:r>
            <a:r>
              <a:rPr lang="fr-FR" sz="2000" dirty="0" err="1"/>
              <a:t>using</a:t>
            </a:r>
            <a:r>
              <a:rPr lang="fr-FR" sz="2000" dirty="0"/>
              <a:t> non-blocking </a:t>
            </a:r>
            <a:r>
              <a:rPr lang="fr-FR" sz="2000" dirty="0" err="1"/>
              <a:t>Async</a:t>
            </a:r>
            <a:r>
              <a:rPr lang="fr-FR" sz="2000" dirty="0"/>
              <a:t> IO  </a:t>
            </a:r>
          </a:p>
          <a:p>
            <a:r>
              <a:rPr lang="fr-FR" sz="2000" dirty="0"/>
              <a:t>... more </a:t>
            </a:r>
            <a:r>
              <a:rPr lang="fr-FR" sz="2000" dirty="0" err="1"/>
              <a:t>complex</a:t>
            </a:r>
            <a:r>
              <a:rPr lang="fr-FR" sz="2000" dirty="0"/>
              <a:t> </a:t>
            </a:r>
            <a:r>
              <a:rPr lang="fr-FR" sz="2000" dirty="0" err="1"/>
              <a:t>than</a:t>
            </a:r>
            <a:r>
              <a:rPr lang="fr-FR" sz="2000" dirty="0"/>
              <a:t> </a:t>
            </a:r>
            <a:r>
              <a:rPr lang="fr-FR" sz="2000" dirty="0" err="1"/>
              <a:t>regular</a:t>
            </a:r>
            <a:r>
              <a:rPr lang="fr-FR" sz="2000" dirty="0"/>
              <a:t> system calls on Socket</a:t>
            </a:r>
          </a:p>
        </p:txBody>
      </p:sp>
    </p:spTree>
    <p:extLst>
      <p:ext uri="{BB962C8B-B14F-4D97-AF65-F5344CB8AC3E}">
        <p14:creationId xmlns:p14="http://schemas.microsoft.com/office/powerpoint/2010/main" val="4151704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3215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as "Blocking" (Low-</a:t>
            </a:r>
            <a:r>
              <a:rPr lang="fr-FR" dirty="0" err="1"/>
              <a:t>Level</a:t>
            </a:r>
            <a:r>
              <a:rPr lang="fr-FR" dirty="0"/>
              <a:t>) Code / </a:t>
            </a:r>
            <a:r>
              <a:rPr lang="fr-FR" dirty="0" err="1"/>
              <a:t>SystemCalls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13187-CA80-56B8-EE79-443F49D82D5A}"/>
              </a:ext>
            </a:extLst>
          </p:cNvPr>
          <p:cNvSpPr txBox="1"/>
          <p:nvPr/>
        </p:nvSpPr>
        <p:spPr>
          <a:xfrm>
            <a:off x="1616571" y="2099239"/>
            <a:ext cx="514615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Socket s = // new Socket(...)</a:t>
            </a:r>
          </a:p>
          <a:p>
            <a:r>
              <a:rPr lang="fr-FR" sz="2000" dirty="0"/>
              <a:t>   </a:t>
            </a:r>
            <a:r>
              <a:rPr lang="fr-FR" sz="2000" dirty="0" err="1"/>
              <a:t>SSLSocketFactory.getDefault</a:t>
            </a:r>
            <a:r>
              <a:rPr lang="fr-FR" sz="2000" dirty="0"/>
              <a:t>().</a:t>
            </a:r>
            <a:r>
              <a:rPr lang="fr-FR" sz="2000" dirty="0" err="1"/>
              <a:t>createSocket</a:t>
            </a:r>
            <a:r>
              <a:rPr lang="fr-FR" sz="2000" dirty="0"/>
              <a:t>(..)</a:t>
            </a:r>
          </a:p>
          <a:p>
            <a:r>
              <a:rPr lang="fr-FR" sz="2000" dirty="0" err="1"/>
              <a:t>s.</a:t>
            </a:r>
            <a:r>
              <a:rPr lang="fr-FR" sz="2000" b="1" dirty="0" err="1"/>
              <a:t>connect</a:t>
            </a:r>
            <a:r>
              <a:rPr lang="fr-FR" sz="2000" dirty="0"/>
              <a:t>(...)</a:t>
            </a:r>
          </a:p>
          <a:p>
            <a:endParaRPr lang="fr-FR" sz="2000" dirty="0"/>
          </a:p>
          <a:p>
            <a:r>
              <a:rPr lang="fr-FR" sz="2000" dirty="0" err="1"/>
              <a:t>OutputStream</a:t>
            </a:r>
            <a:r>
              <a:rPr lang="fr-FR" sz="2000" dirty="0"/>
              <a:t> out = </a:t>
            </a:r>
            <a:r>
              <a:rPr lang="fr-FR" sz="2000" dirty="0" err="1"/>
              <a:t>s.outputStream</a:t>
            </a:r>
            <a:r>
              <a:rPr lang="fr-FR" sz="2000" dirty="0"/>
              <a:t>()</a:t>
            </a:r>
          </a:p>
          <a:p>
            <a:r>
              <a:rPr lang="fr-FR" sz="2000" dirty="0" err="1"/>
              <a:t>out.</a:t>
            </a:r>
            <a:r>
              <a:rPr lang="fr-FR" sz="2000" b="1" dirty="0" err="1"/>
              <a:t>write</a:t>
            </a:r>
            <a:r>
              <a:rPr lang="fr-FR" sz="2000" dirty="0"/>
              <a:t>("GET / HTTP 1.0\n")</a:t>
            </a:r>
          </a:p>
          <a:p>
            <a:r>
              <a:rPr lang="fr-FR" sz="2000" dirty="0" err="1"/>
              <a:t>out</a:t>
            </a:r>
            <a:r>
              <a:rPr lang="fr-FR" sz="2000" b="1" dirty="0" err="1"/>
              <a:t>.flush</a:t>
            </a:r>
            <a:r>
              <a:rPr lang="fr-FR" sz="2000" dirty="0"/>
              <a:t>()</a:t>
            </a:r>
          </a:p>
          <a:p>
            <a:endParaRPr lang="fr-FR" sz="2000" dirty="0"/>
          </a:p>
          <a:p>
            <a:r>
              <a:rPr lang="fr-FR" sz="2000" dirty="0" err="1"/>
              <a:t>InputStream</a:t>
            </a:r>
            <a:r>
              <a:rPr lang="fr-FR" sz="2000" dirty="0"/>
              <a:t> in = </a:t>
            </a:r>
            <a:r>
              <a:rPr lang="fr-FR" sz="2000" dirty="0" err="1"/>
              <a:t>s.inputStream</a:t>
            </a:r>
            <a:r>
              <a:rPr lang="fr-FR" sz="2000" dirty="0"/>
              <a:t>()</a:t>
            </a:r>
          </a:p>
          <a:p>
            <a:r>
              <a:rPr lang="fr-FR" sz="2000" dirty="0"/>
              <a:t>byte[] buffer = new byte[4096]</a:t>
            </a:r>
          </a:p>
          <a:p>
            <a:r>
              <a:rPr lang="fr-FR" sz="2000" dirty="0" err="1"/>
              <a:t>int</a:t>
            </a:r>
            <a:r>
              <a:rPr lang="fr-FR" sz="2000" dirty="0"/>
              <a:t> </a:t>
            </a:r>
            <a:r>
              <a:rPr lang="fr-FR" sz="2000" dirty="0" err="1"/>
              <a:t>readCount</a:t>
            </a:r>
            <a:r>
              <a:rPr lang="fr-FR" sz="2000" dirty="0"/>
              <a:t> = </a:t>
            </a:r>
            <a:r>
              <a:rPr lang="fr-FR" sz="2000" dirty="0" err="1"/>
              <a:t>in.</a:t>
            </a:r>
            <a:r>
              <a:rPr lang="fr-FR" sz="2000" b="1" dirty="0" err="1"/>
              <a:t>read</a:t>
            </a:r>
            <a:r>
              <a:rPr lang="fr-FR" sz="2000" dirty="0"/>
              <a:t>(buffer)</a:t>
            </a:r>
          </a:p>
          <a:p>
            <a:endParaRPr lang="fr-FR" sz="2000" dirty="0"/>
          </a:p>
          <a:p>
            <a:r>
              <a:rPr lang="fr-FR" sz="2000" dirty="0" err="1"/>
              <a:t>s.</a:t>
            </a:r>
            <a:r>
              <a:rPr lang="fr-FR" sz="2000" b="1" dirty="0" err="1"/>
              <a:t>close</a:t>
            </a:r>
            <a:r>
              <a:rPr lang="fr-FR" sz="2000" dirty="0"/>
              <a:t>()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8A851DD-8962-AD28-7B23-D2D2CE202773}"/>
              </a:ext>
            </a:extLst>
          </p:cNvPr>
          <p:cNvSpPr/>
          <p:nvPr/>
        </p:nvSpPr>
        <p:spPr>
          <a:xfrm rot="5400000">
            <a:off x="7408911" y="2702918"/>
            <a:ext cx="251581" cy="493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A2DF8-2843-4200-427A-DB87BAA6BB3E}"/>
              </a:ext>
            </a:extLst>
          </p:cNvPr>
          <p:cNvSpPr txBox="1"/>
          <p:nvPr/>
        </p:nvSpPr>
        <p:spPr>
          <a:xfrm>
            <a:off x="8178168" y="2725472"/>
            <a:ext cx="108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connect</a:t>
            </a:r>
            <a:r>
              <a:rPr lang="fr-FR" dirty="0"/>
              <a:t>()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6C49864-C801-72AC-15F8-5787A51D53E5}"/>
              </a:ext>
            </a:extLst>
          </p:cNvPr>
          <p:cNvSpPr/>
          <p:nvPr/>
        </p:nvSpPr>
        <p:spPr>
          <a:xfrm rot="5400000">
            <a:off x="7418587" y="3416539"/>
            <a:ext cx="251581" cy="493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57BA-9152-788B-68C8-364EFF80DAC8}"/>
              </a:ext>
            </a:extLst>
          </p:cNvPr>
          <p:cNvSpPr txBox="1"/>
          <p:nvPr/>
        </p:nvSpPr>
        <p:spPr>
          <a:xfrm>
            <a:off x="3131999" y="1375446"/>
            <a:ext cx="15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Code</a:t>
            </a:r>
            <a:r>
              <a:rPr lang="fr-FR" dirty="0"/>
              <a:t> (ex: java)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AEE78-4F88-F637-1595-3BDCE4F65280}"/>
              </a:ext>
            </a:extLst>
          </p:cNvPr>
          <p:cNvSpPr txBox="1"/>
          <p:nvPr/>
        </p:nvSpPr>
        <p:spPr>
          <a:xfrm>
            <a:off x="8174910" y="3465907"/>
            <a:ext cx="82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write</a:t>
            </a:r>
            <a:r>
              <a:rPr lang="fr-FR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75A6A-0415-64C7-1703-9CEE3BAE4611}"/>
              </a:ext>
            </a:extLst>
          </p:cNvPr>
          <p:cNvSpPr txBox="1"/>
          <p:nvPr/>
        </p:nvSpPr>
        <p:spPr>
          <a:xfrm>
            <a:off x="7643610" y="1384715"/>
            <a:ext cx="13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System Calls</a:t>
            </a:r>
            <a:endParaRPr lang="fr-FR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21C63E6-754E-0416-9F62-5C053442D79E}"/>
              </a:ext>
            </a:extLst>
          </p:cNvPr>
          <p:cNvSpPr/>
          <p:nvPr/>
        </p:nvSpPr>
        <p:spPr>
          <a:xfrm rot="5400000">
            <a:off x="7408910" y="3833809"/>
            <a:ext cx="251581" cy="493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14DF8-85B6-A5BB-E84E-C37BD7C389AA}"/>
              </a:ext>
            </a:extLst>
          </p:cNvPr>
          <p:cNvSpPr txBox="1"/>
          <p:nvPr/>
        </p:nvSpPr>
        <p:spPr>
          <a:xfrm>
            <a:off x="8165233" y="38831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flush</a:t>
            </a:r>
            <a:r>
              <a:rPr lang="fr-FR" dirty="0"/>
              <a:t>()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079C74D-F6D0-8140-30A9-0C84B13A2779}"/>
              </a:ext>
            </a:extLst>
          </p:cNvPr>
          <p:cNvSpPr/>
          <p:nvPr/>
        </p:nvSpPr>
        <p:spPr>
          <a:xfrm rot="5400000">
            <a:off x="7447614" y="5010866"/>
            <a:ext cx="251581" cy="493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7A689D-A6EB-B16A-2F4A-9AE5ABC7C0D3}"/>
              </a:ext>
            </a:extLst>
          </p:cNvPr>
          <p:cNvSpPr txBox="1"/>
          <p:nvPr/>
        </p:nvSpPr>
        <p:spPr>
          <a:xfrm>
            <a:off x="8203937" y="5060234"/>
            <a:ext cx="75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read</a:t>
            </a:r>
            <a:r>
              <a:rPr lang="fr-FR" dirty="0"/>
              <a:t>()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5B91D-0790-1EDA-FA29-0DA67BC5E736}"/>
              </a:ext>
            </a:extLst>
          </p:cNvPr>
          <p:cNvSpPr/>
          <p:nvPr/>
        </p:nvSpPr>
        <p:spPr>
          <a:xfrm rot="5400000">
            <a:off x="7447614" y="5536388"/>
            <a:ext cx="251581" cy="493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C70C7-E619-14B5-636E-DF29CBE8B155}"/>
              </a:ext>
            </a:extLst>
          </p:cNvPr>
          <p:cNvSpPr txBox="1"/>
          <p:nvPr/>
        </p:nvSpPr>
        <p:spPr>
          <a:xfrm>
            <a:off x="8203937" y="558575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close</a:t>
            </a:r>
            <a:r>
              <a:rPr lang="fr-FR" dirty="0"/>
              <a:t>()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59AFD8F-E919-5F19-3051-E47CE37B8192}"/>
              </a:ext>
            </a:extLst>
          </p:cNvPr>
          <p:cNvSpPr/>
          <p:nvPr/>
        </p:nvSpPr>
        <p:spPr>
          <a:xfrm>
            <a:off x="9557026" y="2664213"/>
            <a:ext cx="372165" cy="336387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BB3307-8AC7-E6C5-1A4A-1C3870AA178D}"/>
              </a:ext>
            </a:extLst>
          </p:cNvPr>
          <p:cNvSpPr txBox="1"/>
          <p:nvPr/>
        </p:nvSpPr>
        <p:spPr>
          <a:xfrm>
            <a:off x="10112580" y="3883177"/>
            <a:ext cx="2032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 blocking calls</a:t>
            </a:r>
          </a:p>
          <a:p>
            <a:endParaRPr lang="fr-FR" dirty="0"/>
          </a:p>
          <a:p>
            <a:r>
              <a:rPr lang="fr-FR" dirty="0"/>
              <a:t>( thread/process </a:t>
            </a:r>
          </a:p>
          <a:p>
            <a:r>
              <a:rPr lang="fr-FR" dirty="0" err="1"/>
              <a:t>suspended</a:t>
            </a:r>
            <a:r>
              <a:rPr lang="fr-FR" dirty="0"/>
              <a:t> to </a:t>
            </a:r>
            <a:r>
              <a:rPr lang="fr-FR" dirty="0" err="1"/>
              <a:t>wait</a:t>
            </a:r>
            <a:r>
              <a:rPr lang="fr-F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32474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83694"/>
          </a:xfrm>
        </p:spPr>
        <p:txBody>
          <a:bodyPr/>
          <a:lstStyle/>
          <a:p>
            <a:pPr algn="ctr"/>
            <a:r>
              <a:rPr lang="fr-FR" dirty="0"/>
              <a:t>In the Browser (Javascript Web </a:t>
            </a:r>
            <a:r>
              <a:rPr lang="fr-FR" dirty="0" err="1"/>
              <a:t>Spec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only</a:t>
            </a:r>
            <a:r>
              <a:rPr lang="fr-FR" dirty="0"/>
              <a:t>  1 "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" main Thread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86D87-C20B-270E-B48D-DAD181890F9B}"/>
              </a:ext>
            </a:extLst>
          </p:cNvPr>
          <p:cNvSpPr txBox="1"/>
          <p:nvPr/>
        </p:nvSpPr>
        <p:spPr>
          <a:xfrm>
            <a:off x="2751524" y="2736502"/>
            <a:ext cx="64508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JavaScript API </a:t>
            </a:r>
            <a:r>
              <a:rPr lang="fr-FR" sz="3200" dirty="0" err="1"/>
              <a:t>from</a:t>
            </a:r>
            <a:r>
              <a:rPr lang="fr-FR" sz="3200" dirty="0"/>
              <a:t> the Web Browser </a:t>
            </a:r>
          </a:p>
          <a:p>
            <a:pPr algn="ctr"/>
            <a:r>
              <a:rPr lang="fr-FR" sz="3200" dirty="0" err="1"/>
              <a:t>implement</a:t>
            </a:r>
            <a:r>
              <a:rPr lang="fr-FR" sz="3200" dirty="0"/>
              <a:t> ONLY</a:t>
            </a:r>
          </a:p>
          <a:p>
            <a:pPr algn="ctr"/>
            <a:r>
              <a:rPr lang="fr-FR" sz="3200" dirty="0"/>
              <a:t>High-</a:t>
            </a:r>
            <a:r>
              <a:rPr lang="fr-FR" sz="3200" dirty="0" err="1"/>
              <a:t>Level</a:t>
            </a:r>
            <a:endParaRPr lang="fr-FR" sz="3200" dirty="0"/>
          </a:p>
          <a:p>
            <a:pPr algn="ctr"/>
            <a:r>
              <a:rPr lang="fr-FR" sz="3200" dirty="0"/>
              <a:t>NON-Blocking calls  </a:t>
            </a:r>
          </a:p>
          <a:p>
            <a:pPr algn="ctr"/>
            <a:r>
              <a:rPr lang="fr-FR" sz="3200" dirty="0"/>
              <a:t>(</a:t>
            </a:r>
            <a:r>
              <a:rPr lang="fr-FR" sz="3200" dirty="0" err="1"/>
              <a:t>with</a:t>
            </a:r>
            <a:r>
              <a:rPr lang="fr-FR" sz="3200" dirty="0"/>
              <a:t> Callbacks or Promises)</a:t>
            </a:r>
          </a:p>
        </p:txBody>
      </p:sp>
    </p:spTree>
    <p:extLst>
      <p:ext uri="{BB962C8B-B14F-4D97-AF65-F5344CB8AC3E}">
        <p14:creationId xmlns:p14="http://schemas.microsoft.com/office/powerpoint/2010/main" val="3304950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E07D-E37C-0942-070A-FAE86302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XML(?) </a:t>
            </a:r>
            <a:r>
              <a:rPr lang="fr-FR" dirty="0" err="1"/>
              <a:t>HttpRequest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EC8A3-DB6D-5A5E-8C10-9C65CCD4F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98" y="1190385"/>
            <a:ext cx="10516511" cy="55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8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C7BF-1A25-8BCA-5FB9-5D6A7EC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5784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6FBDB-50CD-951C-6177-26FC6463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833" y="608113"/>
            <a:ext cx="4827688" cy="49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E8CB8-16C0-9389-F25A-FF589EFC9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9" y="176357"/>
            <a:ext cx="3600762" cy="2217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FCF52-C44B-82A2-3BD9-BE5167DBC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" y="2600003"/>
            <a:ext cx="6319682" cy="2006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D3919-2820-2860-5ABC-35E454FF5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832" y="1200743"/>
            <a:ext cx="5743774" cy="56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85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Callback Principles for </a:t>
            </a:r>
            <a:r>
              <a:rPr lang="fr-FR" dirty="0" err="1"/>
              <a:t>Async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DE23C-32D8-F602-4615-4FE3C150A56C}"/>
              </a:ext>
            </a:extLst>
          </p:cNvPr>
          <p:cNvSpPr txBox="1"/>
          <p:nvPr/>
        </p:nvSpPr>
        <p:spPr>
          <a:xfrm>
            <a:off x="2298095" y="1703009"/>
            <a:ext cx="932909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function</a:t>
            </a:r>
            <a:r>
              <a:rPr lang="fr-FR" sz="2000" dirty="0"/>
              <a:t>  </a:t>
            </a:r>
            <a:r>
              <a:rPr lang="fr-FR" sz="2000" dirty="0" err="1"/>
              <a:t>asyncFunc</a:t>
            </a:r>
            <a:r>
              <a:rPr lang="fr-FR" sz="2000" dirty="0"/>
              <a:t>( input,   </a:t>
            </a:r>
            <a:r>
              <a:rPr lang="fr-FR" sz="2000" dirty="0" err="1"/>
              <a:t>resultCallback</a:t>
            </a:r>
            <a:r>
              <a:rPr lang="fr-FR" sz="2000" dirty="0"/>
              <a:t> ) {</a:t>
            </a:r>
          </a:p>
          <a:p>
            <a:r>
              <a:rPr lang="fr-FR" sz="2000" dirty="0"/>
              <a:t>   ...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yourApp</a:t>
            </a:r>
            <a:r>
              <a:rPr lang="fr-FR" sz="2000" dirty="0"/>
              <a:t>() {</a:t>
            </a:r>
          </a:p>
          <a:p>
            <a:r>
              <a:rPr lang="fr-FR" sz="2000" dirty="0"/>
              <a:t>     </a:t>
            </a:r>
            <a:r>
              <a:rPr lang="fr-FR" sz="2000" dirty="0" err="1"/>
              <a:t>asyncFunc</a:t>
            </a:r>
            <a:r>
              <a:rPr lang="fr-FR" sz="2000" dirty="0"/>
              <a:t>(..., </a:t>
            </a:r>
            <a:r>
              <a:rPr lang="fr-FR" sz="2000" b="1" dirty="0" err="1"/>
              <a:t>resultCallback</a:t>
            </a:r>
            <a:r>
              <a:rPr lang="fr-FR" sz="2000" dirty="0"/>
              <a:t> );  // &lt;= return </a:t>
            </a:r>
            <a:r>
              <a:rPr lang="fr-FR" sz="2000" dirty="0" err="1"/>
              <a:t>immediatly</a:t>
            </a:r>
            <a:r>
              <a:rPr lang="fr-FR" sz="2000" dirty="0"/>
              <a:t>, </a:t>
            </a:r>
          </a:p>
          <a:p>
            <a:r>
              <a:rPr lang="fr-FR" sz="2000" dirty="0"/>
              <a:t>                                                              //   and </a:t>
            </a:r>
            <a:r>
              <a:rPr lang="fr-FR" sz="2000" dirty="0" err="1"/>
              <a:t>will</a:t>
            </a:r>
            <a:r>
              <a:rPr lang="fr-FR" sz="2000" dirty="0"/>
              <a:t> call </a:t>
            </a:r>
            <a:r>
              <a:rPr lang="fr-FR" sz="2000" dirty="0" err="1"/>
              <a:t>later</a:t>
            </a:r>
            <a:r>
              <a:rPr lang="fr-FR" sz="2000" dirty="0"/>
              <a:t>:     </a:t>
            </a:r>
            <a:r>
              <a:rPr lang="fr-FR" sz="2000" dirty="0" err="1"/>
              <a:t>resultCallback</a:t>
            </a:r>
            <a:r>
              <a:rPr lang="fr-FR" sz="2000" dirty="0"/>
              <a:t>( ...</a:t>
            </a:r>
            <a:r>
              <a:rPr lang="fr-FR" sz="2000" dirty="0" err="1"/>
              <a:t>someResult</a:t>
            </a:r>
            <a:r>
              <a:rPr lang="fr-FR" sz="2000" dirty="0"/>
              <a:t> )</a:t>
            </a:r>
          </a:p>
          <a:p>
            <a:endParaRPr lang="fr-FR" sz="2000" dirty="0"/>
          </a:p>
          <a:p>
            <a:r>
              <a:rPr lang="fr-FR" sz="2000" dirty="0"/>
              <a:t>     ...  // </a:t>
            </a:r>
            <a:r>
              <a:rPr lang="fr-FR" sz="2000" dirty="0" err="1"/>
              <a:t>next</a:t>
            </a:r>
            <a:r>
              <a:rPr lang="fr-FR" sz="2000" dirty="0"/>
              <a:t>... </a:t>
            </a:r>
            <a:r>
              <a:rPr lang="fr-FR" sz="2000" dirty="0" err="1"/>
              <a:t>called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resultCallback</a:t>
            </a:r>
            <a:endParaRPr lang="fr-FR" sz="2000" dirty="0"/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r>
              <a:rPr lang="fr-FR" sz="2000" dirty="0" err="1"/>
              <a:t>function</a:t>
            </a:r>
            <a:r>
              <a:rPr lang="fr-FR" sz="2000" dirty="0"/>
              <a:t> </a:t>
            </a:r>
            <a:r>
              <a:rPr lang="fr-FR" sz="2000" b="1" dirty="0" err="1"/>
              <a:t>resultCallback</a:t>
            </a:r>
            <a:r>
              <a:rPr lang="fr-FR" sz="2000" dirty="0"/>
              <a:t>( </a:t>
            </a:r>
            <a:r>
              <a:rPr lang="fr-FR" sz="2000" dirty="0" err="1"/>
              <a:t>res</a:t>
            </a:r>
            <a:r>
              <a:rPr lang="fr-FR" sz="2000" dirty="0"/>
              <a:t> ) {</a:t>
            </a:r>
          </a:p>
          <a:p>
            <a:r>
              <a:rPr lang="fr-FR" sz="2000" dirty="0"/>
              <a:t>     ...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6116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Promises for </a:t>
            </a:r>
            <a:r>
              <a:rPr lang="fr-FR" dirty="0" err="1"/>
              <a:t>Async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DE23C-32D8-F602-4615-4FE3C150A56C}"/>
              </a:ext>
            </a:extLst>
          </p:cNvPr>
          <p:cNvSpPr txBox="1"/>
          <p:nvPr/>
        </p:nvSpPr>
        <p:spPr>
          <a:xfrm>
            <a:off x="2298095" y="1703009"/>
            <a:ext cx="924881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function</a:t>
            </a:r>
            <a:r>
              <a:rPr lang="fr-FR" sz="2000" dirty="0"/>
              <a:t>  </a:t>
            </a:r>
            <a:r>
              <a:rPr lang="fr-FR" sz="2000" dirty="0" err="1"/>
              <a:t>asyncFunc</a:t>
            </a:r>
            <a:r>
              <a:rPr lang="fr-FR" sz="2000" dirty="0"/>
              <a:t>( input ) { // return Promise</a:t>
            </a:r>
          </a:p>
          <a:p>
            <a:r>
              <a:rPr lang="fr-FR" sz="2000" dirty="0"/>
              <a:t>   ... </a:t>
            </a:r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yourApp</a:t>
            </a:r>
            <a:r>
              <a:rPr lang="fr-FR" sz="2000" dirty="0"/>
              <a:t>() {</a:t>
            </a:r>
          </a:p>
          <a:p>
            <a:r>
              <a:rPr lang="fr-FR" sz="2000" dirty="0"/>
              <a:t>     var promise = </a:t>
            </a:r>
            <a:r>
              <a:rPr lang="fr-FR" sz="2000" dirty="0" err="1"/>
              <a:t>asyncFunc</a:t>
            </a:r>
            <a:r>
              <a:rPr lang="fr-FR" sz="2000" dirty="0"/>
              <a:t>(...);  // &lt;= return </a:t>
            </a:r>
            <a:r>
              <a:rPr lang="fr-FR" sz="2000" dirty="0" err="1"/>
              <a:t>immediatly</a:t>
            </a:r>
            <a:r>
              <a:rPr lang="fr-FR" sz="2000" dirty="0"/>
              <a:t>, </a:t>
            </a:r>
            <a:r>
              <a:rPr lang="fr-FR" sz="2000" dirty="0" err="1"/>
              <a:t>will</a:t>
            </a:r>
            <a:r>
              <a:rPr lang="fr-FR" sz="2000" dirty="0"/>
              <a:t> put </a:t>
            </a:r>
            <a:r>
              <a:rPr lang="fr-FR" sz="2000" dirty="0" err="1"/>
              <a:t>result</a:t>
            </a:r>
            <a:r>
              <a:rPr lang="fr-FR" sz="2000" dirty="0"/>
              <a:t> in promise </a:t>
            </a:r>
            <a:r>
              <a:rPr lang="fr-FR" sz="2000" dirty="0" err="1"/>
              <a:t>later</a:t>
            </a:r>
            <a:endParaRPr lang="fr-FR" sz="2000" dirty="0"/>
          </a:p>
          <a:p>
            <a:r>
              <a:rPr lang="fr-FR" sz="2000" dirty="0"/>
              <a:t>     </a:t>
            </a:r>
            <a:r>
              <a:rPr lang="fr-FR" sz="2000" dirty="0" err="1"/>
              <a:t>promise.then</a:t>
            </a:r>
            <a:r>
              <a:rPr lang="fr-FR" sz="2000" dirty="0"/>
              <a:t>(</a:t>
            </a:r>
            <a:r>
              <a:rPr lang="fr-FR" sz="2000" b="1" dirty="0" err="1"/>
              <a:t>resultCallback</a:t>
            </a:r>
            <a:r>
              <a:rPr lang="fr-FR" sz="2000" b="1" dirty="0"/>
              <a:t>);</a:t>
            </a:r>
          </a:p>
          <a:p>
            <a:r>
              <a:rPr lang="fr-FR" sz="2000" b="1" dirty="0"/>
              <a:t>     </a:t>
            </a:r>
            <a:r>
              <a:rPr lang="fr-FR" sz="2000" dirty="0" err="1"/>
              <a:t>promise.catch</a:t>
            </a:r>
            <a:r>
              <a:rPr lang="fr-FR" sz="2000" dirty="0"/>
              <a:t>(</a:t>
            </a:r>
            <a:r>
              <a:rPr lang="fr-FR" sz="2000" b="1" dirty="0" err="1"/>
              <a:t>errorCallback</a:t>
            </a:r>
            <a:r>
              <a:rPr lang="fr-FR" sz="2000" dirty="0"/>
              <a:t>);</a:t>
            </a:r>
            <a:endParaRPr lang="fr-FR" sz="2000" b="1" dirty="0"/>
          </a:p>
          <a:p>
            <a:endParaRPr lang="fr-FR" sz="2000" dirty="0"/>
          </a:p>
          <a:p>
            <a:r>
              <a:rPr lang="fr-FR" sz="2000" dirty="0"/>
              <a:t>     ...  // </a:t>
            </a:r>
            <a:r>
              <a:rPr lang="fr-FR" sz="2000" dirty="0" err="1"/>
              <a:t>next</a:t>
            </a:r>
            <a:r>
              <a:rPr lang="fr-FR" sz="2000" dirty="0"/>
              <a:t>... </a:t>
            </a:r>
            <a:r>
              <a:rPr lang="fr-FR" sz="2000" dirty="0" err="1"/>
              <a:t>called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resultCallback</a:t>
            </a:r>
            <a:endParaRPr lang="fr-FR" sz="2000" dirty="0"/>
          </a:p>
          <a:p>
            <a:r>
              <a:rPr lang="fr-FR" sz="2000" dirty="0"/>
              <a:t>}</a:t>
            </a:r>
          </a:p>
          <a:p>
            <a:endParaRPr lang="fr-FR" sz="2000" dirty="0"/>
          </a:p>
          <a:p>
            <a:r>
              <a:rPr lang="fr-FR" sz="2000" dirty="0" err="1"/>
              <a:t>function</a:t>
            </a:r>
            <a:r>
              <a:rPr lang="fr-FR" sz="2000" dirty="0"/>
              <a:t> </a:t>
            </a:r>
            <a:r>
              <a:rPr lang="fr-FR" sz="2000" b="1" dirty="0" err="1"/>
              <a:t>resultCallback</a:t>
            </a:r>
            <a:r>
              <a:rPr lang="fr-FR" sz="2000" dirty="0"/>
              <a:t>( </a:t>
            </a:r>
            <a:r>
              <a:rPr lang="fr-FR" sz="2000" dirty="0" err="1"/>
              <a:t>res</a:t>
            </a:r>
            <a:r>
              <a:rPr lang="fr-FR" sz="2000" dirty="0"/>
              <a:t> ) { ... }</a:t>
            </a:r>
          </a:p>
          <a:p>
            <a:r>
              <a:rPr lang="fr-FR" sz="2000" dirty="0" err="1"/>
              <a:t>function</a:t>
            </a:r>
            <a:r>
              <a:rPr lang="fr-FR" sz="2000" dirty="0"/>
              <a:t> </a:t>
            </a:r>
            <a:r>
              <a:rPr lang="fr-FR" sz="2000" b="1" dirty="0" err="1"/>
              <a:t>errorCallback</a:t>
            </a:r>
            <a:r>
              <a:rPr lang="fr-FR" sz="2000" dirty="0"/>
              <a:t>( </a:t>
            </a:r>
            <a:r>
              <a:rPr lang="fr-FR" sz="2000" dirty="0" err="1"/>
              <a:t>res</a:t>
            </a:r>
            <a:r>
              <a:rPr lang="fr-FR" sz="2000" dirty="0"/>
              <a:t> ) { ... }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00324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1"/>
            <a:ext cx="10843846" cy="1072662"/>
          </a:xfrm>
        </p:spPr>
        <p:txBody>
          <a:bodyPr/>
          <a:lstStyle/>
          <a:p>
            <a:pPr algn="ctr"/>
            <a:r>
              <a:rPr lang="fr-FR" dirty="0"/>
              <a:t>Equivalent "</a:t>
            </a:r>
            <a:r>
              <a:rPr lang="fr-FR" dirty="0" err="1"/>
              <a:t>Cascaded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" Code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DE23C-32D8-F602-4615-4FE3C150A56C}"/>
              </a:ext>
            </a:extLst>
          </p:cNvPr>
          <p:cNvSpPr txBox="1"/>
          <p:nvPr/>
        </p:nvSpPr>
        <p:spPr>
          <a:xfrm>
            <a:off x="2210173" y="1667840"/>
            <a:ext cx="77049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 err="1"/>
              <a:t>yourApp</a:t>
            </a:r>
            <a:r>
              <a:rPr lang="fr-FR" sz="2000" dirty="0"/>
              <a:t>() {</a:t>
            </a:r>
          </a:p>
          <a:p>
            <a:r>
              <a:rPr lang="fr-FR" sz="2000" dirty="0"/>
              <a:t>     </a:t>
            </a:r>
            <a:r>
              <a:rPr lang="fr-FR" sz="2000" dirty="0" err="1"/>
              <a:t>asyncFunc</a:t>
            </a:r>
            <a:r>
              <a:rPr lang="fr-FR" sz="2000" dirty="0"/>
              <a:t>(...)  // &lt;= return </a:t>
            </a:r>
            <a:r>
              <a:rPr lang="fr-FR" sz="2000" dirty="0" err="1"/>
              <a:t>immediatly</a:t>
            </a:r>
            <a:r>
              <a:rPr lang="fr-FR" sz="2000" dirty="0"/>
              <a:t>, </a:t>
            </a:r>
            <a:r>
              <a:rPr lang="fr-FR" sz="2000" dirty="0" err="1"/>
              <a:t>will</a:t>
            </a:r>
            <a:r>
              <a:rPr lang="fr-FR" sz="2000" dirty="0"/>
              <a:t> put </a:t>
            </a:r>
            <a:r>
              <a:rPr lang="fr-FR" sz="2000" dirty="0" err="1"/>
              <a:t>result</a:t>
            </a:r>
            <a:r>
              <a:rPr lang="fr-FR" sz="2000" dirty="0"/>
              <a:t> in promise </a:t>
            </a:r>
            <a:r>
              <a:rPr lang="fr-FR" sz="2000" dirty="0" err="1"/>
              <a:t>later</a:t>
            </a:r>
            <a:endParaRPr lang="fr-FR" sz="2000" dirty="0"/>
          </a:p>
          <a:p>
            <a:r>
              <a:rPr lang="fr-FR" sz="2000" dirty="0"/>
              <a:t>        </a:t>
            </a:r>
            <a:r>
              <a:rPr lang="fr-FR" sz="2000" b="1" dirty="0"/>
              <a:t>.</a:t>
            </a:r>
            <a:r>
              <a:rPr lang="fr-FR" sz="2000" b="1" dirty="0" err="1"/>
              <a:t>then</a:t>
            </a:r>
            <a:r>
              <a:rPr lang="fr-FR" sz="2000" b="1" dirty="0"/>
              <a:t>(</a:t>
            </a:r>
            <a:r>
              <a:rPr lang="fr-FR" sz="2000" dirty="0"/>
              <a:t> </a:t>
            </a:r>
            <a:r>
              <a:rPr lang="fr-FR" sz="2000" dirty="0" err="1"/>
              <a:t>res</a:t>
            </a:r>
            <a:r>
              <a:rPr lang="fr-FR" sz="2000" dirty="0"/>
              <a:t> </a:t>
            </a:r>
            <a:r>
              <a:rPr lang="fr-FR" sz="2000" b="1" dirty="0"/>
              <a:t>=&gt; {</a:t>
            </a:r>
            <a:r>
              <a:rPr lang="fr-FR" sz="2000" dirty="0"/>
              <a:t>   // </a:t>
            </a:r>
            <a:r>
              <a:rPr lang="fr-FR" sz="2000" dirty="0" err="1"/>
              <a:t>inlined</a:t>
            </a:r>
            <a:r>
              <a:rPr lang="fr-FR" sz="2000" dirty="0"/>
              <a:t> lambda</a:t>
            </a:r>
          </a:p>
          <a:p>
            <a:r>
              <a:rPr lang="fr-FR" sz="2000" dirty="0"/>
              <a:t>             ...</a:t>
            </a:r>
          </a:p>
          <a:p>
            <a:r>
              <a:rPr lang="fr-FR" sz="2000" b="1" dirty="0"/>
              <a:t>        } )</a:t>
            </a:r>
          </a:p>
          <a:p>
            <a:r>
              <a:rPr lang="fr-FR" sz="2000" b="1" dirty="0"/>
              <a:t>        .catch( </a:t>
            </a:r>
            <a:r>
              <a:rPr lang="fr-FR" sz="2000" dirty="0" err="1"/>
              <a:t>error</a:t>
            </a:r>
            <a:r>
              <a:rPr lang="fr-FR" sz="2000" b="1" dirty="0"/>
              <a:t> =&gt; {</a:t>
            </a:r>
            <a:r>
              <a:rPr lang="fr-FR" sz="2000" dirty="0"/>
              <a:t>  // </a:t>
            </a:r>
            <a:r>
              <a:rPr lang="fr-FR" sz="2000" dirty="0" err="1"/>
              <a:t>inlined</a:t>
            </a:r>
            <a:r>
              <a:rPr lang="fr-FR" sz="2000" dirty="0"/>
              <a:t> lambda, </a:t>
            </a:r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failure</a:t>
            </a:r>
            <a:endParaRPr lang="fr-FR" sz="2000" dirty="0"/>
          </a:p>
          <a:p>
            <a:r>
              <a:rPr lang="fr-FR" sz="2000" dirty="0"/>
              <a:t>             ...</a:t>
            </a:r>
          </a:p>
          <a:p>
            <a:r>
              <a:rPr lang="fr-FR" sz="2000" b="1" dirty="0"/>
              <a:t>        } );</a:t>
            </a:r>
          </a:p>
          <a:p>
            <a:endParaRPr lang="fr-FR" sz="2000" dirty="0"/>
          </a:p>
          <a:p>
            <a:r>
              <a:rPr lang="fr-FR" sz="2000" dirty="0"/>
              <a:t>     ...  // </a:t>
            </a:r>
            <a:r>
              <a:rPr lang="fr-FR" sz="2000" dirty="0" err="1"/>
              <a:t>next</a:t>
            </a:r>
            <a:r>
              <a:rPr lang="fr-FR" sz="2000" dirty="0"/>
              <a:t>... </a:t>
            </a:r>
            <a:r>
              <a:rPr lang="fr-FR" sz="2000" dirty="0" err="1"/>
              <a:t>called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lambda</a:t>
            </a:r>
          </a:p>
          <a:p>
            <a:r>
              <a:rPr lang="fr-F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64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3D5E24-B751-734C-5BC6-BD0EA8C8799A}"/>
              </a:ext>
            </a:extLst>
          </p:cNvPr>
          <p:cNvSpPr/>
          <p:nvPr/>
        </p:nvSpPr>
        <p:spPr>
          <a:xfrm>
            <a:off x="2801815" y="2028092"/>
            <a:ext cx="7285893" cy="4513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332893" y="1377462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05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7476"/>
          </a:xfrm>
        </p:spPr>
        <p:txBody>
          <a:bodyPr/>
          <a:lstStyle/>
          <a:p>
            <a:pPr algn="ctr"/>
            <a:r>
              <a:rPr lang="fr-FR" dirty="0"/>
              <a:t>Equivalent Code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RxJs</a:t>
            </a:r>
            <a:r>
              <a:rPr lang="fr-FR" dirty="0"/>
              <a:t> Observable (</a:t>
            </a:r>
            <a:r>
              <a:rPr lang="fr-FR" dirty="0" err="1"/>
              <a:t>deprecated</a:t>
            </a:r>
            <a:r>
              <a:rPr lang="fr-FR" dirty="0"/>
              <a:t>: </a:t>
            </a:r>
            <a:r>
              <a:rPr lang="fr-FR" dirty="0" err="1"/>
              <a:t>using</a:t>
            </a:r>
            <a:r>
              <a:rPr lang="fr-FR" dirty="0"/>
              <a:t> 2 callbacks)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DE23C-32D8-F602-4615-4FE3C150A56C}"/>
              </a:ext>
            </a:extLst>
          </p:cNvPr>
          <p:cNvSpPr txBox="1"/>
          <p:nvPr/>
        </p:nvSpPr>
        <p:spPr>
          <a:xfrm>
            <a:off x="2210173" y="1667840"/>
            <a:ext cx="770499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 err="1"/>
              <a:t>yourApp</a:t>
            </a:r>
            <a:r>
              <a:rPr lang="fr-FR" sz="2000" dirty="0"/>
              <a:t>() {</a:t>
            </a:r>
          </a:p>
          <a:p>
            <a:r>
              <a:rPr lang="fr-FR" sz="2000" dirty="0"/>
              <a:t>     </a:t>
            </a:r>
            <a:r>
              <a:rPr lang="fr-FR" sz="2000" dirty="0" err="1"/>
              <a:t>asyncFunc</a:t>
            </a:r>
            <a:r>
              <a:rPr lang="fr-FR" sz="2000" dirty="0"/>
              <a:t>(...)  // &lt;= return </a:t>
            </a:r>
            <a:r>
              <a:rPr lang="fr-FR" sz="2000" dirty="0" err="1"/>
              <a:t>immediatly</a:t>
            </a:r>
            <a:r>
              <a:rPr lang="fr-FR" sz="2000" dirty="0"/>
              <a:t>, </a:t>
            </a:r>
            <a:r>
              <a:rPr lang="fr-FR" sz="2000" dirty="0" err="1"/>
              <a:t>will</a:t>
            </a:r>
            <a:r>
              <a:rPr lang="fr-FR" sz="2000" dirty="0"/>
              <a:t> put </a:t>
            </a:r>
            <a:r>
              <a:rPr lang="fr-FR" sz="2000" dirty="0" err="1"/>
              <a:t>result</a:t>
            </a:r>
            <a:r>
              <a:rPr lang="fr-FR" sz="2000" dirty="0"/>
              <a:t> in promise </a:t>
            </a:r>
            <a:r>
              <a:rPr lang="fr-FR" sz="2000" dirty="0" err="1"/>
              <a:t>later</a:t>
            </a:r>
            <a:endParaRPr lang="fr-FR" sz="2000" dirty="0"/>
          </a:p>
          <a:p>
            <a:r>
              <a:rPr lang="fr-FR" sz="2000" dirty="0"/>
              <a:t>        </a:t>
            </a:r>
            <a:r>
              <a:rPr lang="fr-FR" sz="2000" b="1" dirty="0"/>
              <a:t>.</a:t>
            </a:r>
            <a:r>
              <a:rPr lang="fr-FR" sz="2000" b="1" dirty="0" err="1"/>
              <a:t>subscribe</a:t>
            </a:r>
            <a:r>
              <a:rPr lang="fr-FR" sz="2000" b="1" dirty="0"/>
              <a:t>(</a:t>
            </a:r>
            <a:r>
              <a:rPr lang="fr-FR" sz="2000" dirty="0"/>
              <a:t> </a:t>
            </a:r>
            <a:r>
              <a:rPr lang="fr-FR" sz="2000" dirty="0" err="1"/>
              <a:t>res</a:t>
            </a:r>
            <a:r>
              <a:rPr lang="fr-FR" sz="2000" dirty="0"/>
              <a:t> </a:t>
            </a:r>
            <a:r>
              <a:rPr lang="fr-FR" sz="2000" b="1" dirty="0"/>
              <a:t>=&gt; {</a:t>
            </a:r>
            <a:r>
              <a:rPr lang="fr-FR" sz="2000" dirty="0"/>
              <a:t>   // </a:t>
            </a:r>
            <a:r>
              <a:rPr lang="fr-FR" sz="2000" dirty="0" err="1"/>
              <a:t>inlined</a:t>
            </a:r>
            <a:r>
              <a:rPr lang="fr-FR" sz="2000" dirty="0"/>
              <a:t> lambda</a:t>
            </a:r>
          </a:p>
          <a:p>
            <a:r>
              <a:rPr lang="fr-FR" sz="2000" dirty="0"/>
              <a:t>             ...</a:t>
            </a:r>
          </a:p>
          <a:p>
            <a:r>
              <a:rPr lang="fr-FR" sz="2000" b="1" dirty="0"/>
              <a:t>        } ,  </a:t>
            </a:r>
            <a:r>
              <a:rPr lang="fr-FR" sz="2000" dirty="0" err="1"/>
              <a:t>error</a:t>
            </a:r>
            <a:r>
              <a:rPr lang="fr-FR" sz="2000" b="1" dirty="0"/>
              <a:t> =&gt; {</a:t>
            </a:r>
            <a:r>
              <a:rPr lang="fr-FR" sz="2000" dirty="0"/>
              <a:t>  // </a:t>
            </a:r>
            <a:r>
              <a:rPr lang="fr-FR" sz="2000" dirty="0" err="1"/>
              <a:t>inlined</a:t>
            </a:r>
            <a:r>
              <a:rPr lang="fr-FR" sz="2000" dirty="0"/>
              <a:t> lambda, </a:t>
            </a:r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failure</a:t>
            </a:r>
            <a:endParaRPr lang="fr-FR" sz="2000" dirty="0"/>
          </a:p>
          <a:p>
            <a:r>
              <a:rPr lang="fr-FR" sz="2000" dirty="0"/>
              <a:t>             ...</a:t>
            </a:r>
          </a:p>
          <a:p>
            <a:r>
              <a:rPr lang="fr-FR" sz="2000" b="1" dirty="0"/>
              <a:t>        } );</a:t>
            </a:r>
          </a:p>
          <a:p>
            <a:endParaRPr lang="fr-FR" sz="2000" dirty="0"/>
          </a:p>
          <a:p>
            <a:r>
              <a:rPr lang="fr-FR" sz="2000" dirty="0"/>
              <a:t>     ...  // </a:t>
            </a:r>
            <a:r>
              <a:rPr lang="fr-FR" sz="2000" dirty="0" err="1"/>
              <a:t>next</a:t>
            </a:r>
            <a:r>
              <a:rPr lang="fr-FR" sz="2000" dirty="0"/>
              <a:t>... </a:t>
            </a:r>
            <a:r>
              <a:rPr lang="fr-FR" sz="2000" dirty="0" err="1"/>
              <a:t>called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lambda</a:t>
            </a:r>
          </a:p>
          <a:p>
            <a:r>
              <a:rPr lang="fr-F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4166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7476"/>
          </a:xfrm>
        </p:spPr>
        <p:txBody>
          <a:bodyPr/>
          <a:lstStyle/>
          <a:p>
            <a:pPr algn="ctr"/>
            <a:r>
              <a:rPr lang="fr-FR" dirty="0"/>
              <a:t>Equivalent Code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RxJs</a:t>
            </a:r>
            <a:r>
              <a:rPr lang="fr-FR" dirty="0"/>
              <a:t> Observable (1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2 callbacks)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DE23C-32D8-F602-4615-4FE3C150A56C}"/>
              </a:ext>
            </a:extLst>
          </p:cNvPr>
          <p:cNvSpPr txBox="1"/>
          <p:nvPr/>
        </p:nvSpPr>
        <p:spPr>
          <a:xfrm>
            <a:off x="2243503" y="1374763"/>
            <a:ext cx="79452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 err="1"/>
              <a:t>yourApp</a:t>
            </a:r>
            <a:r>
              <a:rPr lang="fr-FR" sz="2000" dirty="0"/>
              <a:t>() {</a:t>
            </a:r>
          </a:p>
          <a:p>
            <a:r>
              <a:rPr lang="fr-FR" sz="2000" dirty="0"/>
              <a:t>     </a:t>
            </a:r>
            <a:r>
              <a:rPr lang="fr-FR" sz="2000" dirty="0" err="1"/>
              <a:t>asyncFunc</a:t>
            </a:r>
            <a:r>
              <a:rPr lang="fr-FR" sz="2000" dirty="0"/>
              <a:t>(...)  // &lt;= return </a:t>
            </a:r>
            <a:r>
              <a:rPr lang="fr-FR" sz="2000" dirty="0" err="1"/>
              <a:t>immediatly</a:t>
            </a:r>
            <a:r>
              <a:rPr lang="fr-FR" sz="2000" dirty="0"/>
              <a:t>, </a:t>
            </a:r>
            <a:r>
              <a:rPr lang="fr-FR" sz="2000" dirty="0" err="1"/>
              <a:t>will</a:t>
            </a:r>
            <a:r>
              <a:rPr lang="fr-FR" sz="2000" dirty="0"/>
              <a:t> put </a:t>
            </a:r>
            <a:r>
              <a:rPr lang="fr-FR" sz="2000" dirty="0" err="1"/>
              <a:t>result</a:t>
            </a:r>
            <a:r>
              <a:rPr lang="fr-FR" sz="2000" dirty="0"/>
              <a:t> in observable </a:t>
            </a:r>
            <a:r>
              <a:rPr lang="fr-FR" sz="2000" dirty="0" err="1"/>
              <a:t>later</a:t>
            </a:r>
            <a:endParaRPr lang="fr-FR" sz="2000" dirty="0"/>
          </a:p>
          <a:p>
            <a:r>
              <a:rPr lang="fr-FR" sz="2000" dirty="0"/>
              <a:t>        </a:t>
            </a:r>
            <a:r>
              <a:rPr lang="fr-FR" sz="2000" b="1" dirty="0"/>
              <a:t>.</a:t>
            </a:r>
            <a:r>
              <a:rPr lang="fr-FR" sz="2000" b="1" dirty="0" err="1"/>
              <a:t>subscribe</a:t>
            </a:r>
            <a:r>
              <a:rPr lang="fr-FR" sz="2000" b="1" dirty="0"/>
              <a:t>( { </a:t>
            </a:r>
          </a:p>
          <a:p>
            <a:r>
              <a:rPr lang="fr-FR" sz="2000" dirty="0"/>
              <a:t>	</a:t>
            </a:r>
            <a:r>
              <a:rPr lang="fr-FR" sz="2000" b="1" dirty="0" err="1"/>
              <a:t>next</a:t>
            </a:r>
            <a:r>
              <a:rPr lang="fr-FR" sz="2000" dirty="0"/>
              <a:t>: </a:t>
            </a:r>
            <a:r>
              <a:rPr lang="fr-FR" sz="2000" dirty="0" err="1"/>
              <a:t>res</a:t>
            </a:r>
            <a:r>
              <a:rPr lang="fr-FR" sz="2000" dirty="0"/>
              <a:t>  </a:t>
            </a:r>
            <a:r>
              <a:rPr lang="fr-FR" sz="2000" b="1" dirty="0"/>
              <a:t>=&gt; </a:t>
            </a:r>
            <a:r>
              <a:rPr lang="fr-FR" sz="2000" dirty="0"/>
              <a:t>{ .. },  // </a:t>
            </a:r>
            <a:r>
              <a:rPr lang="fr-FR" sz="2000" dirty="0" err="1"/>
              <a:t>inlined</a:t>
            </a:r>
            <a:r>
              <a:rPr lang="fr-FR" sz="2000" dirty="0"/>
              <a:t> lambda</a:t>
            </a:r>
          </a:p>
          <a:p>
            <a:r>
              <a:rPr lang="fr-FR" sz="2000" b="1" dirty="0"/>
              <a:t>	</a:t>
            </a:r>
            <a:r>
              <a:rPr lang="fr-FR" sz="2000" b="1" dirty="0" err="1"/>
              <a:t>error</a:t>
            </a:r>
            <a:r>
              <a:rPr lang="fr-FR" sz="2000" b="1" dirty="0"/>
              <a:t>: </a:t>
            </a:r>
            <a:r>
              <a:rPr lang="fr-FR" sz="2000" dirty="0" err="1"/>
              <a:t>error</a:t>
            </a:r>
            <a:r>
              <a:rPr lang="fr-FR" sz="2000" b="1" dirty="0"/>
              <a:t> =&gt; </a:t>
            </a:r>
            <a:r>
              <a:rPr lang="fr-FR" sz="2000" dirty="0"/>
              <a:t>{.. } // </a:t>
            </a:r>
            <a:r>
              <a:rPr lang="fr-FR" sz="2000" dirty="0" err="1"/>
              <a:t>inlined</a:t>
            </a:r>
            <a:r>
              <a:rPr lang="fr-FR" sz="2000" dirty="0"/>
              <a:t> lambda, </a:t>
            </a:r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failure</a:t>
            </a:r>
            <a:endParaRPr lang="fr-FR" sz="2000" dirty="0"/>
          </a:p>
          <a:p>
            <a:r>
              <a:rPr lang="fr-FR" sz="2000" b="1" dirty="0"/>
              <a:t>        } );</a:t>
            </a:r>
          </a:p>
          <a:p>
            <a:endParaRPr lang="fr-FR" sz="2000" dirty="0"/>
          </a:p>
          <a:p>
            <a:r>
              <a:rPr lang="fr-FR" sz="2000" dirty="0"/>
              <a:t>     ...  // </a:t>
            </a:r>
            <a:r>
              <a:rPr lang="fr-FR" sz="2000" dirty="0" err="1"/>
              <a:t>next</a:t>
            </a:r>
            <a:r>
              <a:rPr lang="fr-FR" sz="2000" dirty="0"/>
              <a:t>... </a:t>
            </a:r>
            <a:r>
              <a:rPr lang="fr-FR" sz="2000" dirty="0" err="1"/>
              <a:t>called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lambda</a:t>
            </a:r>
          </a:p>
          <a:p>
            <a:r>
              <a:rPr lang="fr-FR" sz="2000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E2B33-AD80-9C4E-502B-B12B27A2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738" y="3666028"/>
            <a:ext cx="5010584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26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Request</a:t>
            </a:r>
            <a:r>
              <a:rPr lang="fr-FR" dirty="0"/>
              <a:t> as </a:t>
            </a:r>
            <a:r>
              <a:rPr lang="fr-FR" dirty="0" err="1"/>
              <a:t>Async</a:t>
            </a:r>
            <a:r>
              <a:rPr lang="fr-FR" dirty="0"/>
              <a:t> (=Non-Blocking)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A4B7A-2C44-540D-6F23-D1C10485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1" y="934590"/>
            <a:ext cx="3600762" cy="221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A2282-BE19-2F4E-E02F-6654AF08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275" y="1590594"/>
            <a:ext cx="8313269" cy="49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47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test-fetch.html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8034A-3427-54C0-5DF1-69617451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5" y="667696"/>
            <a:ext cx="5944115" cy="2610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FAE21-A2AD-614C-0625-34B03056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190" y="2502274"/>
            <a:ext cx="7552267" cy="4355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FABF-2553-ADFC-D797-E9A19D43E74D}"/>
              </a:ext>
            </a:extLst>
          </p:cNvPr>
          <p:cNvSpPr txBox="1"/>
          <p:nvPr/>
        </p:nvSpPr>
        <p:spPr>
          <a:xfrm>
            <a:off x="6463695" y="1228876"/>
            <a:ext cx="295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(1/3) Edit Html code, </a:t>
            </a:r>
            <a:r>
              <a:rPr lang="fr-FR" dirty="0" err="1"/>
              <a:t>save</a:t>
            </a:r>
            <a:r>
              <a:rPr lang="fr-FR" dirty="0"/>
              <a:t>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FA48A-14B7-CAFB-87B8-727093345FD8}"/>
              </a:ext>
            </a:extLst>
          </p:cNvPr>
          <p:cNvSpPr txBox="1"/>
          <p:nvPr/>
        </p:nvSpPr>
        <p:spPr>
          <a:xfrm>
            <a:off x="1219200" y="394546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(2/3) open browser</a:t>
            </a:r>
          </a:p>
          <a:p>
            <a:endParaRPr lang="fr-FR" dirty="0"/>
          </a:p>
          <a:p>
            <a:r>
              <a:rPr lang="fr-FR" dirty="0"/>
              <a:t>(3/3) Open </a:t>
            </a:r>
            <a:r>
              <a:rPr lang="fr-FR" dirty="0" err="1"/>
              <a:t>DevTools</a:t>
            </a:r>
            <a:r>
              <a:rPr lang="fr-FR" dirty="0"/>
              <a:t> (F12)</a:t>
            </a:r>
          </a:p>
          <a:p>
            <a:r>
              <a:rPr lang="fr-FR" dirty="0"/>
              <a:t>         open Console</a:t>
            </a:r>
          </a:p>
        </p:txBody>
      </p:sp>
    </p:spTree>
    <p:extLst>
      <p:ext uri="{BB962C8B-B14F-4D97-AF65-F5344CB8AC3E}">
        <p14:creationId xmlns:p14="http://schemas.microsoft.com/office/powerpoint/2010/main" val="3314797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2018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NodeJS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same</a:t>
            </a:r>
            <a:r>
              <a:rPr lang="fr-FR" dirty="0"/>
              <a:t> Javascript </a:t>
            </a:r>
            <a:r>
              <a:rPr lang="fr-FR" dirty="0" err="1"/>
              <a:t>interpreter</a:t>
            </a:r>
            <a:r>
              <a:rPr lang="fr-FR" dirty="0"/>
              <a:t> V8 </a:t>
            </a:r>
            <a:br>
              <a:rPr lang="fr-FR" dirty="0"/>
            </a:br>
            <a:r>
              <a:rPr lang="fr-FR" dirty="0"/>
              <a:t>as Chrome/Edge)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E1730-6265-67F5-47A7-9E3365F6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1800417"/>
            <a:ext cx="10406743" cy="4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21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fetch</a:t>
            </a:r>
            <a:r>
              <a:rPr lang="fr-FR" dirty="0"/>
              <a:t>()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DevTool</a:t>
            </a:r>
            <a:r>
              <a:rPr lang="fr-FR" dirty="0"/>
              <a:t> Console... Fail "CORS"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1CF9F2-565D-378F-C47F-C5E13440474D}"/>
              </a:ext>
            </a:extLst>
          </p:cNvPr>
          <p:cNvSpPr/>
          <p:nvPr/>
        </p:nvSpPr>
        <p:spPr>
          <a:xfrm rot="16684134">
            <a:off x="-777976" y="1051448"/>
            <a:ext cx="2614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ANNEXE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E65AD-0D3D-E161-A34E-949DD652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74" y="3955706"/>
            <a:ext cx="9371398" cy="2937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5870F-E5F8-F49F-A435-A808362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061" y="816741"/>
            <a:ext cx="7760804" cy="2886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09536F-7719-7811-A66C-7BF14AF6D633}"/>
              </a:ext>
            </a:extLst>
          </p:cNvPr>
          <p:cNvSpPr txBox="1"/>
          <p:nvPr/>
        </p:nvSpPr>
        <p:spPr>
          <a:xfrm>
            <a:off x="1170042" y="2082248"/>
            <a:ext cx="1799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Fail "CORS"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 err="1"/>
              <a:t>website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1FDD9-7476-5908-A1FB-C629505EE681}"/>
              </a:ext>
            </a:extLst>
          </p:cNvPr>
          <p:cNvSpPr txBox="1"/>
          <p:nvPr/>
        </p:nvSpPr>
        <p:spPr>
          <a:xfrm>
            <a:off x="1322442" y="5136651"/>
            <a:ext cx="154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OK </a:t>
            </a:r>
            <a:r>
              <a:rPr lang="fr-FR" dirty="0" err="1"/>
              <a:t>from</a:t>
            </a:r>
            <a:r>
              <a:rPr lang="fr-FR" dirty="0"/>
              <a:t> file://</a:t>
            </a:r>
          </a:p>
        </p:txBody>
      </p:sp>
    </p:spTree>
    <p:extLst>
      <p:ext uri="{BB962C8B-B14F-4D97-AF65-F5344CB8AC3E}">
        <p14:creationId xmlns:p14="http://schemas.microsoft.com/office/powerpoint/2010/main" val="4279793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18845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Code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Http+Json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EE648-2F38-270C-75D3-37020EB6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39" y="2008112"/>
            <a:ext cx="6820491" cy="4553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DAB31-8739-E488-11A0-6E5D6FA0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26" y="1407131"/>
            <a:ext cx="3391194" cy="533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9FC60F-A811-EC91-7C35-2E4AEBD79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0" y="188875"/>
            <a:ext cx="2179509" cy="1684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B3F00-18AC-B550-2B65-462CBECF0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156" y="3089031"/>
            <a:ext cx="4875637" cy="23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12984"/>
          </a:xfrm>
        </p:spPr>
        <p:txBody>
          <a:bodyPr/>
          <a:lstStyle/>
          <a:p>
            <a:pPr algn="ctr"/>
            <a:r>
              <a:rPr lang="fr-FR" dirty="0" err="1"/>
              <a:t>Easy</a:t>
            </a:r>
            <a:r>
              <a:rPr lang="fr-FR" dirty="0"/>
              <a:t> Interactions </a:t>
            </a:r>
            <a:br>
              <a:rPr lang="fr-FR" dirty="0"/>
            </a:br>
            <a:r>
              <a:rPr lang="fr-FR" dirty="0" err="1"/>
              <a:t>between</a:t>
            </a:r>
            <a:r>
              <a:rPr lang="fr-FR" dirty="0"/>
              <a:t> Javascript / </a:t>
            </a:r>
            <a:r>
              <a:rPr lang="fr-FR" dirty="0" err="1"/>
              <a:t>Json</a:t>
            </a:r>
            <a:r>
              <a:rPr lang="fr-FR" dirty="0"/>
              <a:t>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D596B-4FE9-6CE0-0E95-E75BE477CC93}"/>
              </a:ext>
            </a:extLst>
          </p:cNvPr>
          <p:cNvSpPr txBox="1"/>
          <p:nvPr/>
        </p:nvSpPr>
        <p:spPr>
          <a:xfrm>
            <a:off x="2131994" y="2954216"/>
            <a:ext cx="67524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var </a:t>
            </a:r>
            <a:r>
              <a:rPr lang="fr-FR" sz="2800" dirty="0" err="1"/>
              <a:t>jsonRequestBody</a:t>
            </a:r>
            <a:r>
              <a:rPr lang="fr-FR" sz="2800" dirty="0"/>
              <a:t> =  {  </a:t>
            </a:r>
            <a:r>
              <a:rPr lang="fr-FR" sz="2800" dirty="0" err="1"/>
              <a:t>json</a:t>
            </a:r>
            <a:r>
              <a:rPr lang="fr-FR" sz="2800" dirty="0"/>
              <a:t>: "</a:t>
            </a:r>
            <a:r>
              <a:rPr lang="fr-FR" sz="2800" dirty="0" err="1"/>
              <a:t>is</a:t>
            </a:r>
            <a:r>
              <a:rPr lang="fr-FR" sz="2800" dirty="0"/>
              <a:t> data" };</a:t>
            </a:r>
          </a:p>
          <a:p>
            <a:endParaRPr lang="fr-FR" sz="2800" dirty="0"/>
          </a:p>
          <a:p>
            <a:r>
              <a:rPr lang="fr-FR" sz="2800" dirty="0" err="1"/>
              <a:t>this.httpClient.post</a:t>
            </a:r>
            <a:r>
              <a:rPr lang="fr-FR" sz="2800" dirty="0"/>
              <a:t>("url", </a:t>
            </a:r>
            <a:r>
              <a:rPr lang="fr-FR" sz="2800" dirty="0" err="1"/>
              <a:t>jsonRequestBody</a:t>
            </a:r>
            <a:r>
              <a:rPr lang="fr-FR" sz="2800" dirty="0"/>
              <a:t>)</a:t>
            </a:r>
          </a:p>
          <a:p>
            <a:endParaRPr lang="fr-FR" sz="2800" dirty="0"/>
          </a:p>
          <a:p>
            <a:r>
              <a:rPr lang="fr-FR" sz="2800" dirty="0"/>
              <a:t>   .</a:t>
            </a:r>
            <a:r>
              <a:rPr lang="fr-FR" sz="2800" dirty="0" err="1"/>
              <a:t>subscribe</a:t>
            </a:r>
            <a:r>
              <a:rPr lang="fr-FR" sz="2800" dirty="0"/>
              <a:t>(  </a:t>
            </a:r>
            <a:r>
              <a:rPr lang="fr-FR" sz="2800" dirty="0" err="1"/>
              <a:t>jsonResponseBody</a:t>
            </a:r>
            <a:r>
              <a:rPr lang="fr-FR" sz="2800" dirty="0"/>
              <a:t> =&gt; {</a:t>
            </a:r>
          </a:p>
          <a:p>
            <a:r>
              <a:rPr lang="fr-FR" sz="2800" dirty="0"/>
              <a:t>            </a:t>
            </a:r>
            <a:r>
              <a:rPr lang="fr-FR" sz="2800" dirty="0" err="1"/>
              <a:t>this.jsResult</a:t>
            </a:r>
            <a:r>
              <a:rPr lang="fr-FR" sz="2800" dirty="0"/>
              <a:t> = </a:t>
            </a:r>
            <a:r>
              <a:rPr lang="fr-FR" sz="2800" dirty="0" err="1"/>
              <a:t>jsonResponseBody</a:t>
            </a:r>
            <a:r>
              <a:rPr lang="fr-FR" sz="2800" dirty="0"/>
              <a:t>;</a:t>
            </a:r>
          </a:p>
          <a:p>
            <a:r>
              <a:rPr lang="fr-FR" sz="2800" dirty="0"/>
              <a:t>   })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5A0BEB6-FEFD-3DB4-EFBF-5D842DAC1F14}"/>
              </a:ext>
            </a:extLst>
          </p:cNvPr>
          <p:cNvSpPr/>
          <p:nvPr/>
        </p:nvSpPr>
        <p:spPr>
          <a:xfrm rot="7383629">
            <a:off x="4596449" y="2667061"/>
            <a:ext cx="416169" cy="2403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6A66D-E21D-4D03-95DA-60DD0E75013A}"/>
              </a:ext>
            </a:extLst>
          </p:cNvPr>
          <p:cNvSpPr txBox="1"/>
          <p:nvPr/>
        </p:nvSpPr>
        <p:spPr>
          <a:xfrm>
            <a:off x="4590312" y="1899545"/>
            <a:ext cx="1470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JavaScript</a:t>
            </a:r>
          </a:p>
          <a:p>
            <a:r>
              <a:rPr lang="fr-FR" dirty="0"/>
              <a:t>or </a:t>
            </a:r>
            <a:r>
              <a:rPr lang="fr-FR" dirty="0" err="1"/>
              <a:t>TypeScript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2744F-5A92-5BC4-7615-81412C3B66BF}"/>
              </a:ext>
            </a:extLst>
          </p:cNvPr>
          <p:cNvSpPr txBox="1"/>
          <p:nvPr/>
        </p:nvSpPr>
        <p:spPr>
          <a:xfrm>
            <a:off x="6189509" y="1899491"/>
            <a:ext cx="1958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Json</a:t>
            </a:r>
            <a:endParaRPr lang="fr-FR" dirty="0"/>
          </a:p>
          <a:p>
            <a:r>
              <a:rPr lang="fr-FR" dirty="0"/>
              <a:t>(= Javascript value)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EAB762D-73E8-BDDE-5FE1-0FFAF458EC1B}"/>
              </a:ext>
            </a:extLst>
          </p:cNvPr>
          <p:cNvSpPr/>
          <p:nvPr/>
        </p:nvSpPr>
        <p:spPr>
          <a:xfrm rot="3393024">
            <a:off x="6654475" y="2669323"/>
            <a:ext cx="424638" cy="232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731C83B-7B91-6608-3436-A2223EDE6C1D}"/>
              </a:ext>
            </a:extLst>
          </p:cNvPr>
          <p:cNvSpPr/>
          <p:nvPr/>
        </p:nvSpPr>
        <p:spPr>
          <a:xfrm rot="10800000">
            <a:off x="8868457" y="3976447"/>
            <a:ext cx="424638" cy="232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24380-53CE-4FFB-032E-A41C4A209500}"/>
              </a:ext>
            </a:extLst>
          </p:cNvPr>
          <p:cNvSpPr txBox="1"/>
          <p:nvPr/>
        </p:nvSpPr>
        <p:spPr>
          <a:xfrm>
            <a:off x="9542586" y="3896542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JS -&gt; </a:t>
            </a:r>
            <a:r>
              <a:rPr lang="fr-FR" dirty="0" err="1"/>
              <a:t>Json</a:t>
            </a:r>
            <a:r>
              <a:rPr lang="fr-FR" dirty="0"/>
              <a:t> -&gt; Http  EASY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1A97DE4-AB18-F170-8F2A-8E80739BCDD4}"/>
              </a:ext>
            </a:extLst>
          </p:cNvPr>
          <p:cNvSpPr/>
          <p:nvPr/>
        </p:nvSpPr>
        <p:spPr>
          <a:xfrm rot="10800000">
            <a:off x="8884487" y="5288107"/>
            <a:ext cx="424638" cy="232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E32C2-58DF-38B5-CFA1-26B2DA9415B3}"/>
              </a:ext>
            </a:extLst>
          </p:cNvPr>
          <p:cNvSpPr txBox="1"/>
          <p:nvPr/>
        </p:nvSpPr>
        <p:spPr>
          <a:xfrm>
            <a:off x="9558616" y="5208202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-&gt; </a:t>
            </a:r>
            <a:r>
              <a:rPr lang="fr-FR" dirty="0" err="1"/>
              <a:t>Json</a:t>
            </a:r>
            <a:r>
              <a:rPr lang="fr-FR" dirty="0"/>
              <a:t> -&gt; </a:t>
            </a:r>
            <a:r>
              <a:rPr lang="fr-FR" dirty="0" err="1"/>
              <a:t>Js</a:t>
            </a:r>
            <a:r>
              <a:rPr lang="fr-FR" dirty="0"/>
              <a:t>  EASY</a:t>
            </a:r>
          </a:p>
        </p:txBody>
      </p:sp>
    </p:spTree>
    <p:extLst>
      <p:ext uri="{BB962C8B-B14F-4D97-AF65-F5344CB8AC3E}">
        <p14:creationId xmlns:p14="http://schemas.microsoft.com/office/powerpoint/2010/main" val="4076476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467D-308C-9EAA-C424-8AC2FC0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r>
              <a:rPr lang="fr-FR" dirty="0"/>
              <a:t> Interaction: </a:t>
            </a:r>
            <a:br>
              <a:rPr lang="fr-FR" dirty="0"/>
            </a:br>
            <a:r>
              <a:rPr lang="fr-FR" dirty="0"/>
              <a:t>JavaScript call (</a:t>
            </a:r>
            <a:r>
              <a:rPr lang="fr-FR" dirty="0" err="1"/>
              <a:t>Async</a:t>
            </a:r>
            <a:r>
              <a:rPr lang="fr-FR" dirty="0"/>
              <a:t>) Http </a:t>
            </a:r>
            <a:r>
              <a:rPr lang="fr-FR" dirty="0" err="1"/>
              <a:t>Rest</a:t>
            </a:r>
            <a:r>
              <a:rPr lang="fr-FR" dirty="0"/>
              <a:t> JSON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E6AC-7084-44CD-34A3-CC4B899901FD}"/>
              </a:ext>
            </a:extLst>
          </p:cNvPr>
          <p:cNvSpPr txBox="1"/>
          <p:nvPr/>
        </p:nvSpPr>
        <p:spPr>
          <a:xfrm>
            <a:off x="2855063" y="3259015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Html (DOM)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1C3E-9827-1221-BCAF-57D8BDB79D17}"/>
              </a:ext>
            </a:extLst>
          </p:cNvPr>
          <p:cNvSpPr txBox="1"/>
          <p:nvPr/>
        </p:nvSpPr>
        <p:spPr>
          <a:xfrm>
            <a:off x="7614711" y="3259015"/>
            <a:ext cx="989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6677A-26A4-78DB-BB33-F424AB9B5E36}"/>
              </a:ext>
            </a:extLst>
          </p:cNvPr>
          <p:cNvSpPr txBox="1"/>
          <p:nvPr/>
        </p:nvSpPr>
        <p:spPr>
          <a:xfrm>
            <a:off x="5085186" y="5349009"/>
            <a:ext cx="1671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JavaScript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B52A93-7D02-2942-7D0F-D377F4EB7460}"/>
              </a:ext>
            </a:extLst>
          </p:cNvPr>
          <p:cNvSpPr/>
          <p:nvPr/>
        </p:nvSpPr>
        <p:spPr>
          <a:xfrm rot="19370927">
            <a:off x="5928118" y="4443268"/>
            <a:ext cx="1797332" cy="237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E2443-69E1-093F-F20D-0216CD93C389}"/>
              </a:ext>
            </a:extLst>
          </p:cNvPr>
          <p:cNvSpPr txBox="1"/>
          <p:nvPr/>
        </p:nvSpPr>
        <p:spPr>
          <a:xfrm>
            <a:off x="4656446" y="3703347"/>
            <a:ext cx="2529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(1) http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 err="1"/>
              <a:t>async</a:t>
            </a:r>
            <a:r>
              <a:rPr lang="fr-FR" dirty="0"/>
              <a:t> </a:t>
            </a:r>
            <a:r>
              <a:rPr lang="fr-FR" dirty="0" err="1"/>
              <a:t>fetch</a:t>
            </a:r>
            <a:r>
              <a:rPr lang="fr-FR" dirty="0"/>
              <a:t>, or </a:t>
            </a:r>
            <a:r>
              <a:rPr lang="fr-FR" dirty="0" err="1"/>
              <a:t>httpClient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JSON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BD69B2-6728-79A7-3284-C7331ED4BE6C}"/>
              </a:ext>
            </a:extLst>
          </p:cNvPr>
          <p:cNvSpPr/>
          <p:nvPr/>
        </p:nvSpPr>
        <p:spPr>
          <a:xfrm rot="8488089">
            <a:off x="6452589" y="4576079"/>
            <a:ext cx="1350080" cy="2298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2258A-79F8-CB9F-BECB-861F940D065C}"/>
              </a:ext>
            </a:extLst>
          </p:cNvPr>
          <p:cNvSpPr txBox="1"/>
          <p:nvPr/>
        </p:nvSpPr>
        <p:spPr>
          <a:xfrm>
            <a:off x="7386111" y="4626677"/>
            <a:ext cx="3166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(2) http </a:t>
            </a:r>
            <a:r>
              <a:rPr lang="fr-FR" dirty="0" err="1"/>
              <a:t>response</a:t>
            </a:r>
            <a:r>
              <a:rPr lang="fr-FR" dirty="0"/>
              <a:t>, in JSON</a:t>
            </a:r>
          </a:p>
          <a:p>
            <a:r>
              <a:rPr lang="fr-FR" dirty="0" err="1"/>
              <a:t>using</a:t>
            </a:r>
            <a:r>
              <a:rPr lang="fr-FR" dirty="0"/>
              <a:t> callbacks</a:t>
            </a:r>
          </a:p>
          <a:p>
            <a:r>
              <a:rPr lang="fr-FR" dirty="0"/>
              <a:t>=&gt;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to javascript var</a:t>
            </a:r>
          </a:p>
        </p:txBody>
      </p:sp>
    </p:spTree>
    <p:extLst>
      <p:ext uri="{BB962C8B-B14F-4D97-AF65-F5344CB8AC3E}">
        <p14:creationId xmlns:p14="http://schemas.microsoft.com/office/powerpoint/2010/main" val="1386322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3D5E24-B751-734C-5BC6-BD0EA8C8799A}"/>
              </a:ext>
            </a:extLst>
          </p:cNvPr>
          <p:cNvSpPr/>
          <p:nvPr/>
        </p:nvSpPr>
        <p:spPr>
          <a:xfrm>
            <a:off x="2801815" y="3892061"/>
            <a:ext cx="8253047" cy="26494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379583" y="3112477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507CA-7E43-454D-9BA3-EFBC27D51D24}"/>
              </a:ext>
            </a:extLst>
          </p:cNvPr>
          <p:cNvSpPr/>
          <p:nvPr/>
        </p:nvSpPr>
        <p:spPr>
          <a:xfrm>
            <a:off x="3417277" y="1010368"/>
            <a:ext cx="7104186" cy="18617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21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07122"/>
          </a:xfrm>
        </p:spPr>
        <p:txBody>
          <a:bodyPr/>
          <a:lstStyle/>
          <a:p>
            <a:pPr algn="ctr"/>
            <a:r>
              <a:rPr lang="fr-FR" dirty="0"/>
              <a:t>Web Browser = Http Client</a:t>
            </a:r>
            <a:br>
              <a:rPr lang="fr-FR" dirty="0"/>
            </a:br>
            <a:r>
              <a:rPr lang="fr-FR" dirty="0"/>
              <a:t>Web Site = Http Server</a:t>
            </a:r>
          </a:p>
        </p:txBody>
      </p:sp>
      <p:pic>
        <p:nvPicPr>
          <p:cNvPr id="1026" name="Picture 2" descr="Qu'est-ce qu'un navigateur web et ...">
            <a:extLst>
              <a:ext uri="{FF2B5EF4-FFF2-40B4-BE49-F238E27FC236}">
                <a16:creationId xmlns:a16="http://schemas.microsoft.com/office/drawing/2014/main" id="{1438639F-1698-1447-2829-FB1531CC0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54" y="4002686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hrome - Wikipedia">
            <a:extLst>
              <a:ext uri="{FF2B5EF4-FFF2-40B4-BE49-F238E27FC236}">
                <a16:creationId xmlns:a16="http://schemas.microsoft.com/office/drawing/2014/main" id="{D19F2BBE-9342-992A-6D66-49B9ECE2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27" y="3010989"/>
            <a:ext cx="908538" cy="9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Edge Browser – Microsoft Apps">
            <a:extLst>
              <a:ext uri="{FF2B5EF4-FFF2-40B4-BE49-F238E27FC236}">
                <a16:creationId xmlns:a16="http://schemas.microsoft.com/office/drawing/2014/main" id="{70D9F25B-2724-B26F-517F-3D44E3442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514" y="3010989"/>
            <a:ext cx="908538" cy="9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DF29F2-6E1A-D944-7FBD-E83884B0614B}"/>
              </a:ext>
            </a:extLst>
          </p:cNvPr>
          <p:cNvSpPr txBox="1"/>
          <p:nvPr/>
        </p:nvSpPr>
        <p:spPr>
          <a:xfrm>
            <a:off x="1720320" y="1931984"/>
            <a:ext cx="1921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Your</a:t>
            </a:r>
            <a:r>
              <a:rPr lang="fr-FR" dirty="0"/>
              <a:t> PC </a:t>
            </a:r>
          </a:p>
          <a:p>
            <a:r>
              <a:rPr lang="fr-FR" dirty="0"/>
              <a:t>  </a:t>
            </a:r>
            <a:r>
              <a:rPr lang="fr-FR" dirty="0" err="1"/>
              <a:t>mydesktop.home</a:t>
            </a:r>
            <a:endParaRPr lang="fr-FR" dirty="0"/>
          </a:p>
          <a:p>
            <a:r>
              <a:rPr lang="fr-FR" dirty="0"/>
              <a:t>  192.168.0.1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120C8-93AF-8378-58A5-D95326D78033}"/>
              </a:ext>
            </a:extLst>
          </p:cNvPr>
          <p:cNvSpPr txBox="1"/>
          <p:nvPr/>
        </p:nvSpPr>
        <p:spPr>
          <a:xfrm>
            <a:off x="7729026" y="1645518"/>
            <a:ext cx="45610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</a:t>
            </a:r>
          </a:p>
          <a:p>
            <a:r>
              <a:rPr lang="fr-FR" dirty="0"/>
              <a:t>DNS </a:t>
            </a:r>
            <a:r>
              <a:rPr lang="fr-FR" dirty="0" err="1"/>
              <a:t>hostname</a:t>
            </a:r>
            <a:r>
              <a:rPr lang="fr-FR" dirty="0"/>
              <a:t>:  www.google.com</a:t>
            </a:r>
          </a:p>
          <a:p>
            <a:r>
              <a:rPr lang="fr-FR" dirty="0"/>
              <a:t>Port : 8443</a:t>
            </a:r>
          </a:p>
          <a:p>
            <a:r>
              <a:rPr lang="fr-FR" dirty="0"/>
              <a:t>Protocol: Http + TLS</a:t>
            </a:r>
          </a:p>
          <a:p>
            <a:r>
              <a:rPr lang="fr-FR" dirty="0"/>
              <a:t>Resource </a:t>
            </a:r>
            <a:r>
              <a:rPr lang="fr-FR" dirty="0" err="1"/>
              <a:t>path</a:t>
            </a:r>
            <a:r>
              <a:rPr lang="fr-FR" dirty="0"/>
              <a:t>: </a:t>
            </a:r>
            <a:r>
              <a:rPr lang="fr-FR" dirty="0" err="1"/>
              <a:t>some-path</a:t>
            </a:r>
            <a:endParaRPr lang="fr-FR" dirty="0"/>
          </a:p>
          <a:p>
            <a:r>
              <a:rPr lang="fr-FR" dirty="0"/>
              <a:t>Url: https://www.google.com:8443/some-path</a:t>
            </a:r>
          </a:p>
          <a:p>
            <a:endParaRPr lang="fr-FR" dirty="0"/>
          </a:p>
        </p:txBody>
      </p:sp>
      <p:pic>
        <p:nvPicPr>
          <p:cNvPr id="5" name="Picture 2" descr="Web server vector icon | Free SVG">
            <a:extLst>
              <a:ext uri="{FF2B5EF4-FFF2-40B4-BE49-F238E27FC236}">
                <a16:creationId xmlns:a16="http://schemas.microsoft.com/office/drawing/2014/main" id="{F8FDA97C-B0D2-F41C-F63D-4D8279A9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024" y="360566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E033643-F7C3-38B4-4216-1FAA36583ED6}"/>
              </a:ext>
            </a:extLst>
          </p:cNvPr>
          <p:cNvSpPr/>
          <p:nvPr/>
        </p:nvSpPr>
        <p:spPr>
          <a:xfrm rot="328745">
            <a:off x="5360610" y="4354285"/>
            <a:ext cx="2007809" cy="266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3767C9D-28BF-3B29-3291-5ABE7BE661AE}"/>
              </a:ext>
            </a:extLst>
          </p:cNvPr>
          <p:cNvSpPr/>
          <p:nvPr/>
        </p:nvSpPr>
        <p:spPr>
          <a:xfrm rot="10307597">
            <a:off x="5362172" y="5037884"/>
            <a:ext cx="2007809" cy="266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05C7B-B15F-0C96-318B-39E808942D3F}"/>
              </a:ext>
            </a:extLst>
          </p:cNvPr>
          <p:cNvSpPr txBox="1"/>
          <p:nvPr/>
        </p:nvSpPr>
        <p:spPr>
          <a:xfrm>
            <a:off x="5449840" y="3541021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http </a:t>
            </a:r>
            <a:r>
              <a:rPr lang="fr-FR" sz="2400" b="1" dirty="0" err="1"/>
              <a:t>Request</a:t>
            </a:r>
            <a:endParaRPr lang="fr-F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3E1E5-93F4-ADE4-FD66-CA34ABF81383}"/>
              </a:ext>
            </a:extLst>
          </p:cNvPr>
          <p:cNvSpPr txBox="1"/>
          <p:nvPr/>
        </p:nvSpPr>
        <p:spPr>
          <a:xfrm>
            <a:off x="5449839" y="5521840"/>
            <a:ext cx="201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http </a:t>
            </a:r>
            <a:r>
              <a:rPr lang="fr-FR" sz="2400" b="1" dirty="0" err="1"/>
              <a:t>Response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625685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&lt;script&gt;..&lt;/script&gt;  &amp;  &lt;script src=".."/&gt;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1CF2B-8C31-7A59-580C-CC0B028F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72" y="926123"/>
            <a:ext cx="5094411" cy="5456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F2A1E-CD79-9654-C47F-AEF1AB691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803" y="2665087"/>
            <a:ext cx="4637172" cy="1124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838EA-A963-9D2D-45C0-FA1403F46190}"/>
              </a:ext>
            </a:extLst>
          </p:cNvPr>
          <p:cNvSpPr txBox="1"/>
          <p:nvPr/>
        </p:nvSpPr>
        <p:spPr>
          <a:xfrm>
            <a:off x="6559062" y="1518140"/>
            <a:ext cx="32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embedded</a:t>
            </a:r>
            <a:r>
              <a:rPr lang="fr-FR" dirty="0"/>
              <a:t> &lt;script&gt; in </a:t>
            </a:r>
            <a:r>
              <a:rPr lang="fr-FR" dirty="0" err="1"/>
              <a:t>head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BDBA1-C164-BCD5-3F31-C1DCE7986FA6}"/>
              </a:ext>
            </a:extLst>
          </p:cNvPr>
          <p:cNvSpPr txBox="1"/>
          <p:nvPr/>
        </p:nvSpPr>
        <p:spPr>
          <a:xfrm>
            <a:off x="6559061" y="4800601"/>
            <a:ext cx="312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embedded</a:t>
            </a:r>
            <a:r>
              <a:rPr lang="fr-FR" dirty="0"/>
              <a:t> &lt;script&gt; in body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42A9C-8583-68A2-6F77-4FC00DC8B3E3}"/>
              </a:ext>
            </a:extLst>
          </p:cNvPr>
          <p:cNvSpPr txBox="1"/>
          <p:nvPr/>
        </p:nvSpPr>
        <p:spPr>
          <a:xfrm>
            <a:off x="6881446" y="2214399"/>
            <a:ext cx="255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external</a:t>
            </a:r>
            <a:r>
              <a:rPr lang="fr-FR" dirty="0"/>
              <a:t> &lt;script src=".."&gt;</a:t>
            </a:r>
          </a:p>
        </p:txBody>
      </p:sp>
    </p:spTree>
    <p:extLst>
      <p:ext uri="{BB962C8B-B14F-4D97-AF65-F5344CB8AC3E}">
        <p14:creationId xmlns:p14="http://schemas.microsoft.com/office/powerpoint/2010/main" val="29969438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&lt;script&gt;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73821-CBA1-15F0-66E3-684942F5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156" y="823876"/>
            <a:ext cx="6382303" cy="5913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4BD6F4-4E4D-A0F2-B339-DECB069A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9" y="1032160"/>
            <a:ext cx="4036860" cy="150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&lt;script  (</a:t>
            </a:r>
            <a:r>
              <a:rPr lang="fr-FR" dirty="0" err="1"/>
              <a:t>async</a:t>
            </a:r>
            <a:r>
              <a:rPr lang="fr-FR" dirty="0"/>
              <a:t> | </a:t>
            </a:r>
            <a:r>
              <a:rPr lang="fr-FR" dirty="0" err="1"/>
              <a:t>defer</a:t>
            </a:r>
            <a:r>
              <a:rPr lang="fr-FR" dirty="0"/>
              <a:t>) src=".."&gt;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437F9-DECA-D86D-120B-28C61EC7CE71}"/>
              </a:ext>
            </a:extLst>
          </p:cNvPr>
          <p:cNvSpPr txBox="1"/>
          <p:nvPr/>
        </p:nvSpPr>
        <p:spPr>
          <a:xfrm>
            <a:off x="70337" y="761495"/>
            <a:ext cx="5988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many</a:t>
            </a:r>
            <a:r>
              <a:rPr lang="fr-FR" sz="2000" dirty="0"/>
              <a:t> &lt;script&gt;, </a:t>
            </a:r>
            <a:r>
              <a:rPr lang="fr-FR" sz="2000" dirty="0" err="1"/>
              <a:t>load</a:t>
            </a:r>
            <a:r>
              <a:rPr lang="fr-FR" sz="2000" dirty="0"/>
              <a:t> (+parse) in </a:t>
            </a:r>
            <a:r>
              <a:rPr lang="fr-FR" sz="2000" dirty="0" err="1"/>
              <a:t>parallel</a:t>
            </a:r>
            <a:r>
              <a:rPr lang="fr-FR" sz="2000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async</a:t>
            </a:r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3BA79-F409-DDCA-DF24-4A43A63E3DD9}"/>
              </a:ext>
            </a:extLst>
          </p:cNvPr>
          <p:cNvSpPr txBox="1"/>
          <p:nvPr/>
        </p:nvSpPr>
        <p:spPr>
          <a:xfrm>
            <a:off x="70337" y="1008066"/>
            <a:ext cx="8071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/>
              <a:t>see</a:t>
            </a:r>
            <a:r>
              <a:rPr lang="fr-FR" sz="2800" dirty="0"/>
              <a:t>  https://www.w3schools.com/tags/tag_script.asp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CB49D-6C5F-D355-9AB9-B063C917C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05" y="1554020"/>
            <a:ext cx="10619390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4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37846"/>
          </a:xfrm>
        </p:spPr>
        <p:txBody>
          <a:bodyPr/>
          <a:lstStyle/>
          <a:p>
            <a:pPr algn="ctr"/>
            <a:r>
              <a:rPr lang="fr-FR" dirty="0" err="1"/>
              <a:t>window.onload</a:t>
            </a:r>
            <a:r>
              <a:rPr lang="fr-FR" dirty="0"/>
              <a:t> = </a:t>
            </a:r>
            <a:r>
              <a:rPr lang="fr-FR" dirty="0" err="1"/>
              <a:t>callbackReference</a:t>
            </a:r>
            <a:r>
              <a:rPr lang="fr-FR" dirty="0"/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7590FF-D7FE-C804-553C-0067025F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6" y="869941"/>
            <a:ext cx="5757716" cy="4004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6D3BB-F5AF-E735-F6D1-2B384DF1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94" y="4155831"/>
            <a:ext cx="9548706" cy="261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5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5399"/>
          </a:xfrm>
        </p:spPr>
        <p:txBody>
          <a:bodyPr/>
          <a:lstStyle/>
          <a:p>
            <a:pPr algn="ctr"/>
            <a:r>
              <a:rPr lang="fr-FR" dirty="0" err="1"/>
              <a:t>Window</a:t>
            </a:r>
            <a:r>
              <a:rPr lang="fr-FR" dirty="0"/>
              <a:t> ... global singleton</a:t>
            </a:r>
            <a:br>
              <a:rPr lang="fr-FR" dirty="0"/>
            </a:br>
            <a:r>
              <a:rPr lang="fr-FR" dirty="0"/>
              <a:t>Can NOT set </a:t>
            </a:r>
            <a:r>
              <a:rPr lang="fr-FR" dirty="0" err="1"/>
              <a:t>several</a:t>
            </a:r>
            <a:r>
              <a:rPr lang="fr-FR" dirty="0"/>
              <a:t> ".</a:t>
            </a:r>
            <a:r>
              <a:rPr lang="fr-FR" dirty="0" err="1"/>
              <a:t>onload</a:t>
            </a:r>
            <a:r>
              <a:rPr lang="fr-FR" dirty="0"/>
              <a:t>" callbacks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1E5C2-2BB2-BB11-6757-E639B7F5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30" y="5105401"/>
            <a:ext cx="9290470" cy="164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40C9E-5BDC-5D82-3C5B-888AAD2B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65" y="1356400"/>
            <a:ext cx="572311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08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3493-46A0-4B8D-6FE5-B247FA57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15"/>
            <a:ext cx="10515600" cy="1084385"/>
          </a:xfrm>
        </p:spPr>
        <p:txBody>
          <a:bodyPr/>
          <a:lstStyle/>
          <a:p>
            <a:pPr algn="ctr"/>
            <a:r>
              <a:rPr lang="fr-FR" dirty="0"/>
              <a:t>&lt;body </a:t>
            </a:r>
            <a:r>
              <a:rPr lang="fr-FR" dirty="0" err="1"/>
              <a:t>onload</a:t>
            </a:r>
            <a:r>
              <a:rPr lang="fr-FR" dirty="0"/>
              <a:t>="</a:t>
            </a:r>
            <a:r>
              <a:rPr lang="fr-FR" dirty="0" err="1"/>
              <a:t>someCode</a:t>
            </a:r>
            <a:r>
              <a:rPr lang="fr-FR" dirty="0"/>
              <a:t>()"&gt;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28259-A484-8E5F-5467-F72ACD28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73" y="4923692"/>
            <a:ext cx="10610527" cy="1820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C0D0F-48CA-5FE3-B3A4-9357131F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89" y="1142999"/>
            <a:ext cx="4893973" cy="36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01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467D-308C-9EAA-C424-8AC2FC0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r>
              <a:rPr lang="fr-FR" dirty="0"/>
              <a:t> Interaction: </a:t>
            </a:r>
            <a:br>
              <a:rPr lang="fr-FR" dirty="0"/>
            </a:br>
            <a:r>
              <a:rPr lang="fr-FR" dirty="0"/>
              <a:t>Html </a:t>
            </a:r>
            <a:r>
              <a:rPr lang="fr-FR" dirty="0" err="1"/>
              <a:t>execute</a:t>
            </a:r>
            <a:r>
              <a:rPr lang="fr-FR" dirty="0"/>
              <a:t> &lt;script&gt;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E6AC-7084-44CD-34A3-CC4B899901FD}"/>
              </a:ext>
            </a:extLst>
          </p:cNvPr>
          <p:cNvSpPr txBox="1"/>
          <p:nvPr/>
        </p:nvSpPr>
        <p:spPr>
          <a:xfrm>
            <a:off x="2855063" y="3259015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Html (DOM)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1C3E-9827-1221-BCAF-57D8BDB79D17}"/>
              </a:ext>
            </a:extLst>
          </p:cNvPr>
          <p:cNvSpPr txBox="1"/>
          <p:nvPr/>
        </p:nvSpPr>
        <p:spPr>
          <a:xfrm>
            <a:off x="7614711" y="3259015"/>
            <a:ext cx="989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6677A-26A4-78DB-BB33-F424AB9B5E36}"/>
              </a:ext>
            </a:extLst>
          </p:cNvPr>
          <p:cNvSpPr txBox="1"/>
          <p:nvPr/>
        </p:nvSpPr>
        <p:spPr>
          <a:xfrm>
            <a:off x="5085186" y="5349009"/>
            <a:ext cx="1671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JavaScript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B52A93-7D02-2942-7D0F-D377F4EB7460}"/>
              </a:ext>
            </a:extLst>
          </p:cNvPr>
          <p:cNvSpPr/>
          <p:nvPr/>
        </p:nvSpPr>
        <p:spPr>
          <a:xfrm rot="3159745">
            <a:off x="4596079" y="4425431"/>
            <a:ext cx="1309261" cy="2369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2258A-79F8-CB9F-BECB-861F940D065C}"/>
              </a:ext>
            </a:extLst>
          </p:cNvPr>
          <p:cNvSpPr txBox="1"/>
          <p:nvPr/>
        </p:nvSpPr>
        <p:spPr>
          <a:xfrm>
            <a:off x="2315302" y="4206613"/>
            <a:ext cx="2384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</a:t>
            </a:r>
            <a:r>
              <a:rPr lang="fr-FR" dirty="0"/>
              <a:t> &lt;script&gt;</a:t>
            </a:r>
          </a:p>
          <a:p>
            <a:endParaRPr lang="fr-FR" dirty="0"/>
          </a:p>
          <a:p>
            <a:r>
              <a:rPr lang="fr-FR" dirty="0" err="1"/>
              <a:t>execute</a:t>
            </a:r>
            <a:r>
              <a:rPr lang="fr-FR" dirty="0"/>
              <a:t> callback </a:t>
            </a:r>
          </a:p>
          <a:p>
            <a:r>
              <a:rPr lang="fr-FR" dirty="0"/>
              <a:t>on </a:t>
            </a:r>
            <a:r>
              <a:rPr lang="fr-FR" dirty="0" err="1"/>
              <a:t>window</a:t>
            </a:r>
            <a:r>
              <a:rPr lang="fr-FR" dirty="0"/>
              <a:t> / document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F5663F2-4E42-10FE-C924-3732AC6D0559}"/>
              </a:ext>
            </a:extLst>
          </p:cNvPr>
          <p:cNvSpPr/>
          <p:nvPr/>
        </p:nvSpPr>
        <p:spPr>
          <a:xfrm>
            <a:off x="5627709" y="3429000"/>
            <a:ext cx="1309261" cy="2369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E9676A7-12E3-8595-6BE4-28A059B0514E}"/>
              </a:ext>
            </a:extLst>
          </p:cNvPr>
          <p:cNvSpPr/>
          <p:nvPr/>
        </p:nvSpPr>
        <p:spPr>
          <a:xfrm flipH="1">
            <a:off x="6218771" y="3665903"/>
            <a:ext cx="718199" cy="2369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716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3D5E24-B751-734C-5BC6-BD0EA8C8799A}"/>
              </a:ext>
            </a:extLst>
          </p:cNvPr>
          <p:cNvSpPr/>
          <p:nvPr/>
        </p:nvSpPr>
        <p:spPr>
          <a:xfrm>
            <a:off x="2801815" y="4679691"/>
            <a:ext cx="8499231" cy="18617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379583" y="3892061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507CA-7E43-454D-9BA3-EFBC27D51D24}"/>
              </a:ext>
            </a:extLst>
          </p:cNvPr>
          <p:cNvSpPr/>
          <p:nvPr/>
        </p:nvSpPr>
        <p:spPr>
          <a:xfrm>
            <a:off x="3417277" y="1010368"/>
            <a:ext cx="7104186" cy="26530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082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w3schools Javascript &gt; JS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E85A0-96A8-014A-317C-69423203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31" y="685264"/>
            <a:ext cx="7132938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w3schools HTML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1C93F-78F3-3F17-90F0-3DBDC0A4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73" y="722399"/>
            <a:ext cx="9170896" cy="613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8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Request</a:t>
            </a:r>
            <a:r>
              <a:rPr lang="fr-FR" dirty="0"/>
              <a:t> (GET, POST, PUT, 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81643-9F9C-2132-1DCB-DF45129B5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96" y="2143872"/>
            <a:ext cx="8654573" cy="4406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9369B-8926-1D3E-BF69-DA9FBD20BDBD}"/>
              </a:ext>
            </a:extLst>
          </p:cNvPr>
          <p:cNvSpPr txBox="1"/>
          <p:nvPr/>
        </p:nvSpPr>
        <p:spPr>
          <a:xfrm>
            <a:off x="351692" y="13041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https://en.wikipedia.org/wiki/HTTP</a:t>
            </a:r>
          </a:p>
        </p:txBody>
      </p:sp>
    </p:spTree>
    <p:extLst>
      <p:ext uri="{BB962C8B-B14F-4D97-AF65-F5344CB8AC3E}">
        <p14:creationId xmlns:p14="http://schemas.microsoft.com/office/powerpoint/2010/main" val="490824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Types of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41739-BD1E-3EBC-AB0C-39AF2B19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95" y="1632039"/>
            <a:ext cx="1017358" cy="2724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9922B-3699-B855-C0B8-360ED698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21" y="926123"/>
            <a:ext cx="2598645" cy="628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C475BE-DF0C-9677-1813-4A08C1C41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10" y="1842692"/>
            <a:ext cx="922100" cy="4134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733A74-3910-12B8-39D5-B9588F1E8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" y="1083402"/>
            <a:ext cx="3779848" cy="609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EAEC6-D356-D9B2-C02C-775686C99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34" y="2680964"/>
            <a:ext cx="914479" cy="24576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1AF5B-C27D-8615-FEE7-996ED6117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278" y="2258345"/>
            <a:ext cx="1493649" cy="3314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C4B6FA-D228-5937-86C5-53FD51CDA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076" y="1461545"/>
            <a:ext cx="762066" cy="2141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8594D7-F972-ED3D-CF9A-BDE77A3DEC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4790" y="1058885"/>
            <a:ext cx="1314564" cy="3124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D8369-3D9F-9B7B-2986-C9C80397A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1076" y="5095048"/>
            <a:ext cx="598222" cy="769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ECAF25-BFD0-0233-BAEA-59860EEDCC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4664" y="4649839"/>
            <a:ext cx="1828958" cy="3429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879543-066D-9F92-1E8B-9F39F037F9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4188" y="986063"/>
            <a:ext cx="3162574" cy="5906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FEF6A5-8D82-7469-452B-A24FA2DD8D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2717" y="1693055"/>
            <a:ext cx="1017358" cy="32273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5A0CE4-BE46-A312-075F-8BE17068B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4188" y="1693055"/>
            <a:ext cx="1093565" cy="2972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2D6FB3-7F18-2AD3-6F33-7C59F4A040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20278" y="5479891"/>
            <a:ext cx="1314564" cy="3124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A4C7C80-DB2C-01C1-8180-15E9547D3C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7475" y="5828539"/>
            <a:ext cx="800169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96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8168"/>
          </a:xfrm>
        </p:spPr>
        <p:txBody>
          <a:bodyPr/>
          <a:lstStyle/>
          <a:p>
            <a:pPr algn="ctr"/>
            <a:r>
              <a:rPr lang="fr-FR" dirty="0"/>
              <a:t>HTML "</a:t>
            </a:r>
            <a:r>
              <a:rPr lang="fr-FR" dirty="0" err="1"/>
              <a:t>onclick</a:t>
            </a:r>
            <a:r>
              <a:rPr lang="fr-FR" dirty="0"/>
              <a:t>" Event </a:t>
            </a:r>
            <a:r>
              <a:rPr lang="fr-FR" dirty="0" err="1"/>
              <a:t>Attribute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attribute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value </a:t>
            </a:r>
            <a:r>
              <a:rPr lang="fr-FR" dirty="0" err="1"/>
              <a:t>executed</a:t>
            </a:r>
            <a:r>
              <a:rPr lang="fr-FR" dirty="0"/>
              <a:t> as script)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112561C-A662-BAB8-A689-3FA5F544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34" y="1739796"/>
            <a:ext cx="5944115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19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onclick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B92C1-F9F7-9805-EF30-6585C269A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" y="926123"/>
            <a:ext cx="5105842" cy="2819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30173-DB32-2B25-6356-ABBB110E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87" y="1633563"/>
            <a:ext cx="5404855" cy="1404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B4122E-12B1-8C4C-9D1D-A27EB4F88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13" y="4111766"/>
            <a:ext cx="9952582" cy="23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onclick</a:t>
            </a:r>
            <a:r>
              <a:rPr lang="fr-FR" dirty="0"/>
              <a:t> </a:t>
            </a:r>
            <a:r>
              <a:rPr lang="fr-FR" dirty="0" err="1"/>
              <a:t>event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EAB9D8-F60C-D83B-1360-2B06A40C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" y="668089"/>
            <a:ext cx="6199407" cy="2972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B5B059-2EB7-1C0B-2884-E2B56173A284}"/>
              </a:ext>
            </a:extLst>
          </p:cNvPr>
          <p:cNvSpPr/>
          <p:nvPr/>
        </p:nvSpPr>
        <p:spPr>
          <a:xfrm>
            <a:off x="3223843" y="3300045"/>
            <a:ext cx="627184" cy="222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402B96-76F6-C52A-F7B2-E22F55F3E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354" y="2784231"/>
            <a:ext cx="7603472" cy="39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64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Event </a:t>
            </a:r>
            <a:r>
              <a:rPr lang="fr-FR" dirty="0" err="1"/>
              <a:t>Bubbles</a:t>
            </a:r>
            <a:r>
              <a:rPr lang="fr-FR" dirty="0"/>
              <a:t> Up ..</a:t>
            </a:r>
          </a:p>
        </p:txBody>
      </p:sp>
      <p:pic>
        <p:nvPicPr>
          <p:cNvPr id="2050" name="Picture 2" descr="Event Bubbling in React Applications: A ...">
            <a:extLst>
              <a:ext uri="{FF2B5EF4-FFF2-40B4-BE49-F238E27FC236}">
                <a16:creationId xmlns:a16="http://schemas.microsoft.com/office/drawing/2014/main" id="{9B1BF2F3-92EF-1B1C-31CD-C6E3502DC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03" y="58614"/>
            <a:ext cx="3581548" cy="18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4B34DA-A0C8-44B7-4793-3490FC66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92" y="2596662"/>
            <a:ext cx="10306708" cy="3346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3B455-7010-8133-AC98-101ACB6AB73C}"/>
              </a:ext>
            </a:extLst>
          </p:cNvPr>
          <p:cNvSpPr txBox="1"/>
          <p:nvPr/>
        </p:nvSpPr>
        <p:spPr>
          <a:xfrm>
            <a:off x="351692" y="166303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https://en.wikipedia.org/wiki/Event_bubbling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5242524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Event Bubble: </a:t>
            </a:r>
            <a:r>
              <a:rPr lang="fr-FR" dirty="0" err="1"/>
              <a:t>Sample</a:t>
            </a:r>
            <a:r>
              <a:rPr lang="fr-FR" dirty="0"/>
              <a:t>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19FB5-0E97-F532-A420-183F61CE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16" y="1002835"/>
            <a:ext cx="7554767" cy="56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37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Event Bubble: 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Execution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1F6E6-6437-5E9C-92DF-378FF2F76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07" y="2035302"/>
            <a:ext cx="8995885" cy="35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Stopping</a:t>
            </a:r>
            <a:r>
              <a:rPr lang="fr-FR" dirty="0"/>
              <a:t> Propagation: </a:t>
            </a:r>
            <a:r>
              <a:rPr lang="fr-FR" dirty="0" err="1"/>
              <a:t>Sample</a:t>
            </a:r>
            <a:r>
              <a:rPr lang="fr-FR" dirty="0"/>
              <a:t>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F6C46-9FF0-025B-3BD7-E89449D98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39477"/>
            <a:ext cx="7612264" cy="54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08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Stopping</a:t>
            </a:r>
            <a:r>
              <a:rPr lang="fr-FR" dirty="0"/>
              <a:t> Propagation: 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Execution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57EA3-C00A-7D31-7D0D-ED800452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40" y="2527558"/>
            <a:ext cx="10388887" cy="25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62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7D65-87F3-7C74-66B2-025E641C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73014"/>
          </a:xfrm>
        </p:spPr>
        <p:txBody>
          <a:bodyPr/>
          <a:lstStyle/>
          <a:p>
            <a:pPr algn="ctr"/>
            <a:r>
              <a:rPr lang="fr-FR" dirty="0"/>
              <a:t>Script vs </a:t>
            </a:r>
            <a:r>
              <a:rPr lang="fr-FR" dirty="0" err="1"/>
              <a:t>Function</a:t>
            </a:r>
            <a:r>
              <a:rPr lang="fr-FR" dirty="0"/>
              <a:t> Callback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47EA-F4BD-11A6-072B-68F579E3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85" y="1305001"/>
            <a:ext cx="7199727" cy="503167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C709D1D-DF71-0943-2C13-9F53E18D3D96}"/>
              </a:ext>
            </a:extLst>
          </p:cNvPr>
          <p:cNvSpPr/>
          <p:nvPr/>
        </p:nvSpPr>
        <p:spPr>
          <a:xfrm rot="16200000">
            <a:off x="2433337" y="5632938"/>
            <a:ext cx="468923" cy="662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6CB2DF3-6716-4D9A-5D43-6D4F8AF40C58}"/>
              </a:ext>
            </a:extLst>
          </p:cNvPr>
          <p:cNvSpPr/>
          <p:nvPr/>
        </p:nvSpPr>
        <p:spPr>
          <a:xfrm rot="16200000">
            <a:off x="9357947" y="3472986"/>
            <a:ext cx="342901" cy="9759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FBB29-0FDF-4C8F-EA29-A1BE31783A69}"/>
              </a:ext>
            </a:extLst>
          </p:cNvPr>
          <p:cNvSpPr txBox="1"/>
          <p:nvPr/>
        </p:nvSpPr>
        <p:spPr>
          <a:xfrm>
            <a:off x="10070123" y="3755752"/>
            <a:ext cx="2013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What</a:t>
            </a:r>
            <a:r>
              <a:rPr lang="fr-FR" sz="2000" dirty="0"/>
              <a:t> do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get</a:t>
            </a:r>
            <a:r>
              <a:rPr lang="fr-FR" sz="2000" dirty="0"/>
              <a:t>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94D18-C949-F40E-3A2F-6985B49141CE}"/>
              </a:ext>
            </a:extLst>
          </p:cNvPr>
          <p:cNvSpPr txBox="1"/>
          <p:nvPr/>
        </p:nvSpPr>
        <p:spPr>
          <a:xfrm>
            <a:off x="58846" y="5221137"/>
            <a:ext cx="23585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3 </a:t>
            </a:r>
            <a:r>
              <a:rPr lang="fr-FR" sz="2000" dirty="0" err="1"/>
              <a:t>different</a:t>
            </a:r>
            <a:r>
              <a:rPr lang="fr-FR" sz="2000" dirty="0"/>
              <a:t> scripts</a:t>
            </a:r>
          </a:p>
          <a:p>
            <a:r>
              <a:rPr lang="fr-FR" sz="2000" dirty="0"/>
              <a:t>- </a:t>
            </a:r>
            <a:r>
              <a:rPr lang="fr-FR" sz="2000" dirty="0" err="1"/>
              <a:t>function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event</a:t>
            </a:r>
            <a:endParaRPr lang="fr-FR" sz="2000" dirty="0"/>
          </a:p>
          <a:p>
            <a:r>
              <a:rPr lang="fr-FR" sz="2000" dirty="0"/>
              <a:t>- no </a:t>
            </a:r>
            <a:r>
              <a:rPr lang="fr-FR" sz="2000" dirty="0" err="1"/>
              <a:t>event</a:t>
            </a:r>
            <a:endParaRPr lang="fr-FR" sz="2000" dirty="0"/>
          </a:p>
          <a:p>
            <a:r>
              <a:rPr lang="fr-FR" sz="2000" dirty="0"/>
              <a:t>- script code</a:t>
            </a:r>
          </a:p>
        </p:txBody>
      </p:sp>
    </p:spTree>
    <p:extLst>
      <p:ext uri="{BB962C8B-B14F-4D97-AF65-F5344CB8AC3E}">
        <p14:creationId xmlns:p14="http://schemas.microsoft.com/office/powerpoint/2010/main" val="314614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Response</a:t>
            </a:r>
            <a:r>
              <a:rPr lang="fr-FR" dirty="0"/>
              <a:t> (200, 300, 400, 500 ...)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C5B55-D9FF-CC8B-E1A6-6522B109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68" y="2215662"/>
            <a:ext cx="8802064" cy="4091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CA5673-2E95-15DF-6F65-1B2CA6011DF6}"/>
              </a:ext>
            </a:extLst>
          </p:cNvPr>
          <p:cNvSpPr txBox="1"/>
          <p:nvPr/>
        </p:nvSpPr>
        <p:spPr>
          <a:xfrm>
            <a:off x="351692" y="13041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https://en.wikipedia.org/wiki/HTTP</a:t>
            </a:r>
          </a:p>
        </p:txBody>
      </p:sp>
    </p:spTree>
    <p:extLst>
      <p:ext uri="{BB962C8B-B14F-4D97-AF65-F5344CB8AC3E}">
        <p14:creationId xmlns:p14="http://schemas.microsoft.com/office/powerpoint/2010/main" val="1365856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pPr algn="ctr"/>
            <a:r>
              <a:rPr lang="fr-FR" dirty="0"/>
              <a:t>Scripts are "</a:t>
            </a:r>
            <a:r>
              <a:rPr lang="fr-FR" dirty="0" err="1"/>
              <a:t>compiled</a:t>
            </a:r>
            <a:r>
              <a:rPr lang="fr-FR" dirty="0"/>
              <a:t>"/"</a:t>
            </a:r>
            <a:r>
              <a:rPr lang="fr-FR" dirty="0" err="1"/>
              <a:t>wrapped</a:t>
            </a:r>
            <a:r>
              <a:rPr lang="fr-FR" dirty="0"/>
              <a:t> "</a:t>
            </a:r>
            <a:br>
              <a:rPr lang="fr-FR" dirty="0"/>
            </a:br>
            <a:r>
              <a:rPr lang="fr-FR" dirty="0" err="1"/>
              <a:t>similary</a:t>
            </a:r>
            <a:r>
              <a:rPr lang="fr-FR" dirty="0"/>
              <a:t> in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 </a:t>
            </a:r>
            <a:r>
              <a:rPr lang="fr-FR" dirty="0" err="1"/>
              <a:t>event</a:t>
            </a:r>
            <a:r>
              <a:rPr lang="fr-FR" dirty="0"/>
              <a:t> param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EFCCE-C442-4939-87C1-2F3E03247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3" y="2364317"/>
            <a:ext cx="11334734" cy="265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808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0A60-2539-CF97-C39F-8DC185EA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1632"/>
          </a:xfrm>
        </p:spPr>
        <p:txBody>
          <a:bodyPr/>
          <a:lstStyle/>
          <a:p>
            <a:pPr algn="ctr"/>
            <a:r>
              <a:rPr lang="fr-FR" dirty="0"/>
              <a:t>Set in Code: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(not String)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6A274-0957-C5FD-B1A2-DAD98FAB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6" y="1031632"/>
            <a:ext cx="6642993" cy="3951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1CAB2-700C-EBEF-8A18-400F243B8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64" y="5506952"/>
            <a:ext cx="9753598" cy="1031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323152-9B2D-1651-4AFD-29231DD17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11" y="2536552"/>
            <a:ext cx="2450920" cy="108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137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A3B3-1881-3D51-A096-4079860D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5768"/>
          </a:xfrm>
        </p:spPr>
        <p:txBody>
          <a:bodyPr/>
          <a:lstStyle/>
          <a:p>
            <a:pPr algn="ctr"/>
            <a:r>
              <a:rPr lang="fr-FR" dirty="0"/>
              <a:t>Set in Code ... Silent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String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DA536-BD9B-9EB1-F55B-A5DF3896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95" y="1350719"/>
            <a:ext cx="7056732" cy="2629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486A5-2ADD-04D6-998F-6F6D985A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08" y="5698843"/>
            <a:ext cx="8142676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9CE465-A8B7-5A45-3E43-007EDCBA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162" y="3903647"/>
            <a:ext cx="3116088" cy="1219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C4A885-8C2D-6136-0B75-EFAB57B62C41}"/>
              </a:ext>
            </a:extLst>
          </p:cNvPr>
          <p:cNvSpPr txBox="1"/>
          <p:nvPr/>
        </p:nvSpPr>
        <p:spPr>
          <a:xfrm>
            <a:off x="6635263" y="4328650"/>
            <a:ext cx="4513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NOTHING </a:t>
            </a:r>
            <a:r>
              <a:rPr lang="fr-FR" dirty="0" err="1"/>
              <a:t>Happen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click  (not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)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9A7FC2D-617C-83AB-E350-D64190601ACB}"/>
              </a:ext>
            </a:extLst>
          </p:cNvPr>
          <p:cNvSpPr/>
          <p:nvPr/>
        </p:nvSpPr>
        <p:spPr>
          <a:xfrm rot="5400000">
            <a:off x="6142892" y="4329391"/>
            <a:ext cx="293077" cy="4337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A0FAB12-D62D-FE59-BFDB-A41D575D4910}"/>
              </a:ext>
            </a:extLst>
          </p:cNvPr>
          <p:cNvSpPr/>
          <p:nvPr/>
        </p:nvSpPr>
        <p:spPr>
          <a:xfrm rot="2601197">
            <a:off x="5545015" y="5661856"/>
            <a:ext cx="293077" cy="4337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AE9E7-3CC8-C53F-C343-2D1D2AD906DD}"/>
              </a:ext>
            </a:extLst>
          </p:cNvPr>
          <p:cNvSpPr txBox="1"/>
          <p:nvPr/>
        </p:nvSpPr>
        <p:spPr>
          <a:xfrm>
            <a:off x="5996356" y="5147841"/>
            <a:ext cx="3607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setting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silently</a:t>
            </a:r>
            <a:r>
              <a:rPr lang="fr-FR" dirty="0"/>
              <a:t> </a:t>
            </a:r>
            <a:r>
              <a:rPr lang="fr-FR" dirty="0" err="1"/>
              <a:t>ignored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3544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ECFA-27A1-8508-E244-8D680BB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54014"/>
          </a:xfrm>
        </p:spPr>
        <p:txBody>
          <a:bodyPr/>
          <a:lstStyle/>
          <a:p>
            <a:pPr algn="ctr"/>
            <a:r>
              <a:rPr lang="fr-FR" dirty="0"/>
              <a:t>In </a:t>
            </a:r>
            <a:r>
              <a:rPr lang="fr-FR" dirty="0" err="1"/>
              <a:t>Angular</a:t>
            </a:r>
            <a:r>
              <a:rPr lang="fr-FR" dirty="0"/>
              <a:t>: (click)="script..."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BEE47-08E4-873F-8846-BA55348539F5}"/>
              </a:ext>
            </a:extLst>
          </p:cNvPr>
          <p:cNvSpPr txBox="1"/>
          <p:nvPr/>
        </p:nvSpPr>
        <p:spPr>
          <a:xfrm>
            <a:off x="6248401" y="2807677"/>
            <a:ext cx="499816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instead</a:t>
            </a:r>
            <a:r>
              <a:rPr lang="fr-FR" dirty="0"/>
              <a:t> of native JavaScript  :  </a:t>
            </a:r>
          </a:p>
          <a:p>
            <a:r>
              <a:rPr lang="fr-FR" dirty="0"/>
              <a:t>       </a:t>
            </a:r>
            <a:r>
              <a:rPr lang="fr-FR" sz="2800" b="1" dirty="0" err="1"/>
              <a:t>onclick</a:t>
            </a:r>
            <a:r>
              <a:rPr lang="fr-FR" sz="2800" b="1" dirty="0"/>
              <a:t>=</a:t>
            </a:r>
            <a:r>
              <a:rPr lang="fr-FR" dirty="0"/>
              <a:t>&lt;&lt;</a:t>
            </a:r>
            <a:r>
              <a:rPr lang="fr-FR" dirty="0" err="1"/>
              <a:t>Window</a:t>
            </a:r>
            <a:r>
              <a:rPr lang="fr-FR" dirty="0"/>
              <a:t> script </a:t>
            </a:r>
            <a:r>
              <a:rPr lang="fr-FR" sz="2800" b="1" dirty="0"/>
              <a:t>(</a:t>
            </a:r>
            <a:r>
              <a:rPr lang="fr-FR" sz="2800" b="1" dirty="0" err="1"/>
              <a:t>event</a:t>
            </a:r>
            <a:r>
              <a:rPr lang="fr-FR" sz="2800" b="1" dirty="0"/>
              <a:t>)</a:t>
            </a:r>
            <a:r>
              <a:rPr lang="fr-FR" dirty="0"/>
              <a:t>&gt;&gt;</a:t>
            </a:r>
          </a:p>
          <a:p>
            <a:endParaRPr lang="fr-FR" dirty="0"/>
          </a:p>
          <a:p>
            <a:r>
              <a:rPr lang="fr-FR" dirty="0"/>
              <a:t>=&gt; in </a:t>
            </a:r>
            <a:r>
              <a:rPr lang="fr-FR" dirty="0" err="1"/>
              <a:t>Angular</a:t>
            </a:r>
            <a:r>
              <a:rPr lang="fr-FR" dirty="0"/>
              <a:t> :   </a:t>
            </a:r>
          </a:p>
          <a:p>
            <a:r>
              <a:rPr lang="fr-FR" dirty="0"/>
              <a:t>      </a:t>
            </a:r>
            <a:r>
              <a:rPr lang="fr-FR" sz="2800" b="1" dirty="0"/>
              <a:t>(click)=</a:t>
            </a:r>
            <a:r>
              <a:rPr lang="fr-FR" dirty="0"/>
              <a:t>&lt;&lt;Component script </a:t>
            </a:r>
            <a:r>
              <a:rPr lang="fr-FR" sz="2800" b="1" dirty="0"/>
              <a:t>($</a:t>
            </a:r>
            <a:r>
              <a:rPr lang="fr-FR" sz="2800" b="1" dirty="0" err="1"/>
              <a:t>event</a:t>
            </a:r>
            <a:r>
              <a:rPr lang="fr-FR" sz="2800" b="1" dirty="0"/>
              <a:t>)</a:t>
            </a:r>
            <a:r>
              <a:rPr lang="fr-FR" dirty="0"/>
              <a:t>&gt;&gt;</a:t>
            </a:r>
          </a:p>
          <a:p>
            <a:endParaRPr lang="fr-FR" dirty="0"/>
          </a:p>
          <a:p>
            <a:r>
              <a:rPr lang="fr-FR" dirty="0"/>
              <a:t>      script </a:t>
            </a:r>
            <a:r>
              <a:rPr lang="fr-FR" dirty="0" err="1"/>
              <a:t>binded</a:t>
            </a:r>
            <a:r>
              <a:rPr lang="fr-FR" dirty="0"/>
              <a:t> to the component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      $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event</a:t>
            </a:r>
            <a:endParaRPr lang="fr-FR" dirty="0"/>
          </a:p>
          <a:p>
            <a:r>
              <a:rPr lang="fr-FR" dirty="0"/>
              <a:t>      No </a:t>
            </a:r>
            <a:r>
              <a:rPr lang="fr-FR" dirty="0" err="1"/>
              <a:t>Bubbling</a:t>
            </a:r>
            <a:r>
              <a:rPr lang="fr-FR" dirty="0"/>
              <a:t> of </a:t>
            </a:r>
            <a:r>
              <a:rPr lang="fr-FR" dirty="0" err="1"/>
              <a:t>event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471DF-6307-C70C-D280-7909A846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7" y="1917181"/>
            <a:ext cx="5372421" cy="43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47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3D5E24-B751-734C-5BC6-BD0EA8C8799A}"/>
              </a:ext>
            </a:extLst>
          </p:cNvPr>
          <p:cNvSpPr/>
          <p:nvPr/>
        </p:nvSpPr>
        <p:spPr>
          <a:xfrm>
            <a:off x="2801815" y="5498123"/>
            <a:ext cx="8176847" cy="10433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379583" y="4824045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507CA-7E43-454D-9BA3-EFBC27D51D24}"/>
              </a:ext>
            </a:extLst>
          </p:cNvPr>
          <p:cNvSpPr/>
          <p:nvPr/>
        </p:nvSpPr>
        <p:spPr>
          <a:xfrm>
            <a:off x="3417277" y="1010368"/>
            <a:ext cx="7104186" cy="35557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476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6B87-39C0-7537-20D5-BD25A7F5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D.O.M.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9D6F1-623B-7348-C815-C600FB0C0BB0}"/>
              </a:ext>
            </a:extLst>
          </p:cNvPr>
          <p:cNvSpPr txBox="1"/>
          <p:nvPr/>
        </p:nvSpPr>
        <p:spPr>
          <a:xfrm>
            <a:off x="5134708" y="2602523"/>
            <a:ext cx="1707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</a:t>
            </a:r>
            <a:r>
              <a:rPr lang="fr-FR" sz="2800" dirty="0"/>
              <a:t>ocument</a:t>
            </a:r>
          </a:p>
          <a:p>
            <a:endParaRPr lang="fr-FR" sz="2800" dirty="0"/>
          </a:p>
          <a:p>
            <a:r>
              <a:rPr lang="fr-FR" sz="2800" b="1" dirty="0"/>
              <a:t>O</a:t>
            </a:r>
            <a:r>
              <a:rPr lang="fr-FR" sz="2800" dirty="0"/>
              <a:t>bject</a:t>
            </a:r>
          </a:p>
          <a:p>
            <a:endParaRPr lang="fr-FR" sz="2800" dirty="0"/>
          </a:p>
          <a:p>
            <a:r>
              <a:rPr lang="fr-FR" sz="2800" b="1" dirty="0"/>
              <a:t>M</a:t>
            </a:r>
            <a:r>
              <a:rPr lang="fr-FR" sz="2800" dirty="0"/>
              <a:t>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592BE-65DA-B123-1428-1545FA5F882F}"/>
              </a:ext>
            </a:extLst>
          </p:cNvPr>
          <p:cNvSpPr txBox="1"/>
          <p:nvPr/>
        </p:nvSpPr>
        <p:spPr>
          <a:xfrm>
            <a:off x="3581400" y="5761127"/>
            <a:ext cx="492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= API to </a:t>
            </a:r>
            <a:r>
              <a:rPr lang="fr-FR" sz="2000" dirty="0" err="1"/>
              <a:t>handle</a:t>
            </a:r>
            <a:r>
              <a:rPr lang="fr-FR" sz="2000" dirty="0"/>
              <a:t> HTML Document in JavaScript</a:t>
            </a:r>
          </a:p>
        </p:txBody>
      </p:sp>
    </p:spTree>
    <p:extLst>
      <p:ext uri="{BB962C8B-B14F-4D97-AF65-F5344CB8AC3E}">
        <p14:creationId xmlns:p14="http://schemas.microsoft.com/office/powerpoint/2010/main" val="2948608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7154"/>
          </a:xfrm>
        </p:spPr>
        <p:txBody>
          <a:bodyPr/>
          <a:lstStyle/>
          <a:p>
            <a:pPr algn="ctr"/>
            <a:r>
              <a:rPr lang="fr-FR" dirty="0"/>
              <a:t>HTML Source  &lt;-&gt;   </a:t>
            </a:r>
            <a:r>
              <a:rPr lang="fr-FR" dirty="0" err="1"/>
              <a:t>Tree</a:t>
            </a:r>
            <a:r>
              <a:rPr lang="fr-FR" dirty="0"/>
              <a:t> of </a:t>
            </a:r>
            <a:r>
              <a:rPr lang="fr-FR" dirty="0" err="1"/>
              <a:t>Elements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0D98E9-4B13-1FF7-AC06-BBAD2F90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48" y="1169011"/>
            <a:ext cx="3360711" cy="50944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808F4A-F568-874A-9BD7-F46BB1047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319" y="1521683"/>
            <a:ext cx="2047947" cy="33661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CA5515-194A-29A0-AF5B-8AFD3B56E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502" y="1169011"/>
            <a:ext cx="3208298" cy="42180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A11869-4949-7FC6-30D2-28FC84C468A8}"/>
              </a:ext>
            </a:extLst>
          </p:cNvPr>
          <p:cNvSpPr/>
          <p:nvPr/>
        </p:nvSpPr>
        <p:spPr>
          <a:xfrm>
            <a:off x="8305799" y="2101897"/>
            <a:ext cx="164123" cy="293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B9284E-C3F0-5659-7B35-D740DE141ED2}"/>
              </a:ext>
            </a:extLst>
          </p:cNvPr>
          <p:cNvSpPr/>
          <p:nvPr/>
        </p:nvSpPr>
        <p:spPr>
          <a:xfrm>
            <a:off x="8422073" y="2923412"/>
            <a:ext cx="164123" cy="293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E8EC91-41B9-8407-6DD8-41EFD6D43A8D}"/>
              </a:ext>
            </a:extLst>
          </p:cNvPr>
          <p:cNvSpPr/>
          <p:nvPr/>
        </p:nvSpPr>
        <p:spPr>
          <a:xfrm>
            <a:off x="8572560" y="3339576"/>
            <a:ext cx="164123" cy="293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2DA6D3-ECAC-261A-0893-BD9383EC4CCC}"/>
              </a:ext>
            </a:extLst>
          </p:cNvPr>
          <p:cNvSpPr txBox="1"/>
          <p:nvPr/>
        </p:nvSpPr>
        <p:spPr>
          <a:xfrm>
            <a:off x="-58614" y="6395864"/>
            <a:ext cx="44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formatted</a:t>
            </a:r>
            <a:r>
              <a:rPr lang="fr-FR" dirty="0"/>
              <a:t> xml: &lt;</a:t>
            </a:r>
            <a:r>
              <a:rPr lang="fr-FR" dirty="0" err="1"/>
              <a:t>element</a:t>
            </a:r>
            <a:r>
              <a:rPr lang="fr-FR" dirty="0"/>
              <a:t>&gt; .. &lt;/</a:t>
            </a:r>
            <a:r>
              <a:rPr lang="fr-FR" dirty="0" err="1"/>
              <a:t>element</a:t>
            </a:r>
            <a:r>
              <a:rPr lang="fr-FR" dirty="0"/>
              <a:t> 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D4C69C-35B7-F584-1F5E-55F2E6DED7BB}"/>
              </a:ext>
            </a:extLst>
          </p:cNvPr>
          <p:cNvSpPr txBox="1"/>
          <p:nvPr/>
        </p:nvSpPr>
        <p:spPr>
          <a:xfrm>
            <a:off x="4015159" y="5634970"/>
            <a:ext cx="40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Rendering:</a:t>
            </a:r>
          </a:p>
          <a:p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border to </a:t>
            </a:r>
            <a:r>
              <a:rPr lang="fr-FR" dirty="0" err="1"/>
              <a:t>see</a:t>
            </a:r>
            <a:r>
              <a:rPr lang="fr-FR" dirty="0"/>
              <a:t> container/content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638787-7EE4-1A93-8D38-9EAC402AFCDA}"/>
              </a:ext>
            </a:extLst>
          </p:cNvPr>
          <p:cNvSpPr txBox="1"/>
          <p:nvPr/>
        </p:nvSpPr>
        <p:spPr>
          <a:xfrm>
            <a:off x="8145502" y="6149161"/>
            <a:ext cx="312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DevTool</a:t>
            </a:r>
            <a:r>
              <a:rPr lang="fr-FR" dirty="0"/>
              <a:t> </a:t>
            </a:r>
            <a:r>
              <a:rPr lang="fr-FR" dirty="0" err="1"/>
              <a:t>Inspect</a:t>
            </a:r>
            <a:r>
              <a:rPr lang="fr-FR" dirty="0"/>
              <a:t>:</a:t>
            </a:r>
          </a:p>
          <a:p>
            <a:r>
              <a:rPr lang="fr-FR" dirty="0"/>
              <a:t>can </a:t>
            </a:r>
            <a:r>
              <a:rPr lang="fr-FR" dirty="0" err="1"/>
              <a:t>shrink</a:t>
            </a:r>
            <a:r>
              <a:rPr lang="fr-FR" dirty="0"/>
              <a:t>/expand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element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42189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0665-1229-4C0F-9A28-B6EF78DD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97226"/>
          </a:xfrm>
        </p:spPr>
        <p:txBody>
          <a:bodyPr/>
          <a:lstStyle/>
          <a:p>
            <a:pPr algn="ctr"/>
            <a:r>
              <a:rPr lang="fr-FR" dirty="0"/>
              <a:t>DOM </a:t>
            </a:r>
            <a:r>
              <a:rPr lang="fr-FR" dirty="0" err="1"/>
              <a:t>Tree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84879-C020-5191-960F-F9190304B166}"/>
              </a:ext>
            </a:extLst>
          </p:cNvPr>
          <p:cNvSpPr/>
          <p:nvPr/>
        </p:nvSpPr>
        <p:spPr>
          <a:xfrm>
            <a:off x="1225061" y="2719756"/>
            <a:ext cx="1354016" cy="433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Document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5D21B3-F3C4-3810-4CDC-8AA6A318195A}"/>
              </a:ext>
            </a:extLst>
          </p:cNvPr>
          <p:cNvCxnSpPr>
            <a:cxnSpLocks/>
          </p:cNvCxnSpPr>
          <p:nvPr/>
        </p:nvCxnSpPr>
        <p:spPr>
          <a:xfrm>
            <a:off x="644768" y="2919047"/>
            <a:ext cx="457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3E12A-EA37-53F0-01D2-D8EE18CD2D15}"/>
              </a:ext>
            </a:extLst>
          </p:cNvPr>
          <p:cNvCxnSpPr>
            <a:cxnSpLocks/>
          </p:cNvCxnSpPr>
          <p:nvPr/>
        </p:nvCxnSpPr>
        <p:spPr>
          <a:xfrm flipV="1">
            <a:off x="1896207" y="2104293"/>
            <a:ext cx="0" cy="527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238C-15D8-1345-FDC6-B1498409E084}"/>
              </a:ext>
            </a:extLst>
          </p:cNvPr>
          <p:cNvSpPr/>
          <p:nvPr/>
        </p:nvSpPr>
        <p:spPr>
          <a:xfrm>
            <a:off x="1225061" y="1588479"/>
            <a:ext cx="1283678" cy="433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Window</a:t>
            </a:r>
            <a:endParaRPr lang="fr-FR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56A6B2-C9D1-92F5-8FBC-60679AD2C080}"/>
              </a:ext>
            </a:extLst>
          </p:cNvPr>
          <p:cNvCxnSpPr>
            <a:cxnSpLocks/>
          </p:cNvCxnSpPr>
          <p:nvPr/>
        </p:nvCxnSpPr>
        <p:spPr>
          <a:xfrm>
            <a:off x="2702169" y="2924908"/>
            <a:ext cx="738554" cy="228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3A0106-9D09-4BA2-B333-2CE719B33619}"/>
              </a:ext>
            </a:extLst>
          </p:cNvPr>
          <p:cNvCxnSpPr>
            <a:cxnSpLocks/>
          </p:cNvCxnSpPr>
          <p:nvPr/>
        </p:nvCxnSpPr>
        <p:spPr>
          <a:xfrm>
            <a:off x="2702169" y="3036277"/>
            <a:ext cx="615462" cy="8088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C17CE-ABFC-CFE2-60D9-5685737CA1FA}"/>
              </a:ext>
            </a:extLst>
          </p:cNvPr>
          <p:cNvSpPr/>
          <p:nvPr/>
        </p:nvSpPr>
        <p:spPr>
          <a:xfrm>
            <a:off x="3546231" y="2954216"/>
            <a:ext cx="990600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84463A-F2BB-0D8A-594A-414592C33597}"/>
              </a:ext>
            </a:extLst>
          </p:cNvPr>
          <p:cNvSpPr/>
          <p:nvPr/>
        </p:nvSpPr>
        <p:spPr>
          <a:xfrm>
            <a:off x="3546231" y="3686909"/>
            <a:ext cx="990600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Body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53FACA-32D8-9923-4B46-AC1E478E26CB}"/>
              </a:ext>
            </a:extLst>
          </p:cNvPr>
          <p:cNvCxnSpPr>
            <a:cxnSpLocks/>
          </p:cNvCxnSpPr>
          <p:nvPr/>
        </p:nvCxnSpPr>
        <p:spPr>
          <a:xfrm flipV="1">
            <a:off x="4683368" y="3845170"/>
            <a:ext cx="468923" cy="117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9717632-759D-8E39-A084-A6488DB1694D}"/>
              </a:ext>
            </a:extLst>
          </p:cNvPr>
          <p:cNvSpPr/>
          <p:nvPr/>
        </p:nvSpPr>
        <p:spPr>
          <a:xfrm>
            <a:off x="5298829" y="3686909"/>
            <a:ext cx="67696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D55C3B-FBD8-FC45-73C0-2A87155FF3C6}"/>
              </a:ext>
            </a:extLst>
          </p:cNvPr>
          <p:cNvSpPr/>
          <p:nvPr/>
        </p:nvSpPr>
        <p:spPr>
          <a:xfrm>
            <a:off x="5298829" y="4220309"/>
            <a:ext cx="144193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DivElement</a:t>
            </a:r>
            <a:endParaRPr lang="fr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0DE89-91E6-EC38-369F-61B77B4E416B}"/>
              </a:ext>
            </a:extLst>
          </p:cNvPr>
          <p:cNvCxnSpPr>
            <a:cxnSpLocks/>
          </p:cNvCxnSpPr>
          <p:nvPr/>
        </p:nvCxnSpPr>
        <p:spPr>
          <a:xfrm>
            <a:off x="4683368" y="3933093"/>
            <a:ext cx="468923" cy="4278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A525B0-B3F2-A2EB-E6F2-197F3A1FF009}"/>
              </a:ext>
            </a:extLst>
          </p:cNvPr>
          <p:cNvCxnSpPr>
            <a:cxnSpLocks/>
          </p:cNvCxnSpPr>
          <p:nvPr/>
        </p:nvCxnSpPr>
        <p:spPr>
          <a:xfrm flipV="1">
            <a:off x="6816968" y="4378570"/>
            <a:ext cx="468923" cy="117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3F53958-EB80-DC51-6200-431865A16FB5}"/>
              </a:ext>
            </a:extLst>
          </p:cNvPr>
          <p:cNvSpPr/>
          <p:nvPr/>
        </p:nvSpPr>
        <p:spPr>
          <a:xfrm>
            <a:off x="7432429" y="4220309"/>
            <a:ext cx="650633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931C37-4BE6-5C50-5CBC-F4C8393E1C96}"/>
              </a:ext>
            </a:extLst>
          </p:cNvPr>
          <p:cNvSpPr/>
          <p:nvPr/>
        </p:nvSpPr>
        <p:spPr>
          <a:xfrm>
            <a:off x="7432429" y="4753709"/>
            <a:ext cx="144193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DivElement</a:t>
            </a:r>
            <a:endParaRPr lang="fr-FR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99101A-527C-CD29-38F9-3349CF749A14}"/>
              </a:ext>
            </a:extLst>
          </p:cNvPr>
          <p:cNvCxnSpPr>
            <a:cxnSpLocks/>
          </p:cNvCxnSpPr>
          <p:nvPr/>
        </p:nvCxnSpPr>
        <p:spPr>
          <a:xfrm>
            <a:off x="6816968" y="4466493"/>
            <a:ext cx="468923" cy="4278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53B51D-6540-BF72-DE80-D9FFF3A0E4F6}"/>
              </a:ext>
            </a:extLst>
          </p:cNvPr>
          <p:cNvCxnSpPr>
            <a:cxnSpLocks/>
          </p:cNvCxnSpPr>
          <p:nvPr/>
        </p:nvCxnSpPr>
        <p:spPr>
          <a:xfrm flipV="1">
            <a:off x="9020906" y="4911970"/>
            <a:ext cx="468923" cy="117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C732B7E-A808-94F4-41A9-A2B036DFF4E3}"/>
              </a:ext>
            </a:extLst>
          </p:cNvPr>
          <p:cNvSpPr/>
          <p:nvPr/>
        </p:nvSpPr>
        <p:spPr>
          <a:xfrm>
            <a:off x="9636367" y="4753709"/>
            <a:ext cx="697525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B78D5B-238E-EB6C-BF22-9D5F6E8B2F36}"/>
              </a:ext>
            </a:extLst>
          </p:cNvPr>
          <p:cNvSpPr/>
          <p:nvPr/>
        </p:nvSpPr>
        <p:spPr>
          <a:xfrm>
            <a:off x="9636367" y="5287109"/>
            <a:ext cx="144193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DivElement</a:t>
            </a:r>
            <a:endParaRPr lang="fr-FR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BB2CA9-16F3-BAB7-B2B5-FC5B66981A2F}"/>
              </a:ext>
            </a:extLst>
          </p:cNvPr>
          <p:cNvCxnSpPr>
            <a:cxnSpLocks/>
          </p:cNvCxnSpPr>
          <p:nvPr/>
        </p:nvCxnSpPr>
        <p:spPr>
          <a:xfrm>
            <a:off x="9020906" y="4999893"/>
            <a:ext cx="468923" cy="4278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090E74-F94C-2A13-ADA3-FA3BE5E31CD7}"/>
              </a:ext>
            </a:extLst>
          </p:cNvPr>
          <p:cNvSpPr txBox="1"/>
          <p:nvPr/>
        </p:nvSpPr>
        <p:spPr>
          <a:xfrm>
            <a:off x="5566026" y="460717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id="div1"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3A4203-16DD-F0BE-796B-5D09081F3336}"/>
              </a:ext>
            </a:extLst>
          </p:cNvPr>
          <p:cNvSpPr txBox="1"/>
          <p:nvPr/>
        </p:nvSpPr>
        <p:spPr>
          <a:xfrm>
            <a:off x="7775826" y="510244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id="div2"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05AB71-1934-96C9-7578-C922293B364E}"/>
              </a:ext>
            </a:extLst>
          </p:cNvPr>
          <p:cNvSpPr txBox="1"/>
          <p:nvPr/>
        </p:nvSpPr>
        <p:spPr>
          <a:xfrm>
            <a:off x="10050912" y="568569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id="div3"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A2F2C3-5E79-451A-8D3D-EECE926FE7FF}"/>
              </a:ext>
            </a:extLst>
          </p:cNvPr>
          <p:cNvSpPr txBox="1"/>
          <p:nvPr/>
        </p:nvSpPr>
        <p:spPr>
          <a:xfrm>
            <a:off x="5566026" y="3317577"/>
            <a:ext cx="167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text</a:t>
            </a:r>
            <a:r>
              <a:rPr lang="fr-FR" dirty="0"/>
              <a:t>="div1-text"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A5505F-819A-6E7B-2960-34AE82B2A436}"/>
              </a:ext>
            </a:extLst>
          </p:cNvPr>
          <p:cNvSpPr txBox="1"/>
          <p:nvPr/>
        </p:nvSpPr>
        <p:spPr>
          <a:xfrm>
            <a:off x="7810459" y="3886201"/>
            <a:ext cx="167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text</a:t>
            </a:r>
            <a:r>
              <a:rPr lang="fr-FR" dirty="0"/>
              <a:t>="div2-text"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55A3FC-AA49-8ABC-9A06-DAEC4FA9E4CB}"/>
              </a:ext>
            </a:extLst>
          </p:cNvPr>
          <p:cNvSpPr txBox="1"/>
          <p:nvPr/>
        </p:nvSpPr>
        <p:spPr>
          <a:xfrm>
            <a:off x="9885979" y="4390293"/>
            <a:ext cx="167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text</a:t>
            </a:r>
            <a:r>
              <a:rPr lang="fr-FR" dirty="0"/>
              <a:t>="div3-text"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789A024-6ED2-9BEE-A880-7A901ADF0937}"/>
              </a:ext>
            </a:extLst>
          </p:cNvPr>
          <p:cNvCxnSpPr>
            <a:cxnSpLocks/>
          </p:cNvCxnSpPr>
          <p:nvPr/>
        </p:nvCxnSpPr>
        <p:spPr>
          <a:xfrm>
            <a:off x="1629508" y="5848444"/>
            <a:ext cx="662354" cy="1729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A83925-986A-1C4C-3D2F-A9602D3180E1}"/>
              </a:ext>
            </a:extLst>
          </p:cNvPr>
          <p:cNvCxnSpPr>
            <a:cxnSpLocks/>
          </p:cNvCxnSpPr>
          <p:nvPr/>
        </p:nvCxnSpPr>
        <p:spPr>
          <a:xfrm>
            <a:off x="1629508" y="5924645"/>
            <a:ext cx="662354" cy="366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BF323C-6BC4-77C5-EAB5-C7BD4ECD57FE}"/>
              </a:ext>
            </a:extLst>
          </p:cNvPr>
          <p:cNvCxnSpPr>
            <a:cxnSpLocks/>
          </p:cNvCxnSpPr>
          <p:nvPr/>
        </p:nvCxnSpPr>
        <p:spPr>
          <a:xfrm>
            <a:off x="1629508" y="6021360"/>
            <a:ext cx="662354" cy="5128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9AA0A16-0EF7-D1B2-DC43-9B79F872FC1C}"/>
              </a:ext>
            </a:extLst>
          </p:cNvPr>
          <p:cNvSpPr txBox="1"/>
          <p:nvPr/>
        </p:nvSpPr>
        <p:spPr>
          <a:xfrm>
            <a:off x="1562099" y="5260729"/>
            <a:ext cx="135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child</a:t>
            </a:r>
            <a:r>
              <a:rPr lang="fr-FR" dirty="0"/>
              <a:t> relations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7CCF76-FCFC-D260-8FF7-35BCE855447C}"/>
              </a:ext>
            </a:extLst>
          </p:cNvPr>
          <p:cNvSpPr txBox="1"/>
          <p:nvPr/>
        </p:nvSpPr>
        <p:spPr>
          <a:xfrm>
            <a:off x="218342" y="5269521"/>
            <a:ext cx="135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(1) parent relation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42C02DC-1B59-4163-F364-4E7D6D3B1613}"/>
              </a:ext>
            </a:extLst>
          </p:cNvPr>
          <p:cNvCxnSpPr>
            <a:cxnSpLocks/>
          </p:cNvCxnSpPr>
          <p:nvPr/>
        </p:nvCxnSpPr>
        <p:spPr>
          <a:xfrm flipH="1" flipV="1">
            <a:off x="310661" y="5943695"/>
            <a:ext cx="760536" cy="383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014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" y="0"/>
            <a:ext cx="12074769" cy="1172307"/>
          </a:xfrm>
        </p:spPr>
        <p:txBody>
          <a:bodyPr/>
          <a:lstStyle/>
          <a:p>
            <a:pPr algn="ctr"/>
            <a:r>
              <a:rPr lang="fr-FR" dirty="0"/>
              <a:t>DOM </a:t>
            </a:r>
            <a:r>
              <a:rPr lang="fr-FR" dirty="0" err="1"/>
              <a:t>Tree</a:t>
            </a:r>
            <a:r>
              <a:rPr lang="fr-FR" dirty="0"/>
              <a:t>: navigable per </a:t>
            </a:r>
            <a:br>
              <a:rPr lang="fr-FR" dirty="0"/>
            </a:br>
            <a:r>
              <a:rPr lang="fr-FR" dirty="0"/>
              <a:t>".</a:t>
            </a:r>
            <a:r>
              <a:rPr lang="fr-FR" dirty="0" err="1"/>
              <a:t>getElementById</a:t>
            </a:r>
            <a:r>
              <a:rPr lang="fr-FR" dirty="0"/>
              <a:t>", ".</a:t>
            </a:r>
            <a:r>
              <a:rPr lang="fr-FR" dirty="0" err="1"/>
              <a:t>parentElement</a:t>
            </a:r>
            <a:r>
              <a:rPr lang="fr-FR" dirty="0"/>
              <a:t>" ".</a:t>
            </a:r>
            <a:r>
              <a:rPr lang="fr-FR" dirty="0" err="1"/>
              <a:t>children</a:t>
            </a:r>
            <a:r>
              <a:rPr lang="fr-FR" dirty="0"/>
              <a:t>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0DD9C-E65F-70FD-B3AA-6F68A912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" y="1172307"/>
            <a:ext cx="7809177" cy="5167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63B5B-F4F7-1981-B819-3BB145EE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249" y="5685693"/>
            <a:ext cx="7882752" cy="112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15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42645"/>
          </a:xfrm>
        </p:spPr>
        <p:txBody>
          <a:bodyPr/>
          <a:lstStyle/>
          <a:p>
            <a:pPr algn="ctr"/>
            <a:r>
              <a:rPr lang="fr-FR" dirty="0" err="1"/>
              <a:t>parentNode</a:t>
            </a:r>
            <a:r>
              <a:rPr lang="fr-FR" dirty="0"/>
              <a:t> &lt;-&gt; </a:t>
            </a:r>
            <a:r>
              <a:rPr lang="fr-FR" dirty="0" err="1"/>
              <a:t>parentElement</a:t>
            </a:r>
            <a:br>
              <a:rPr lang="fr-FR" dirty="0"/>
            </a:br>
            <a:r>
              <a:rPr lang="fr-FR" dirty="0" err="1"/>
              <a:t>childNodes</a:t>
            </a:r>
            <a:r>
              <a:rPr lang="fr-FR" dirty="0"/>
              <a:t> &lt;-&gt; </a:t>
            </a:r>
            <a:r>
              <a:rPr lang="fr-FR" dirty="0" err="1"/>
              <a:t>children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CAFFC-06F8-F8CA-8F6C-166B8AF19BE7}"/>
              </a:ext>
            </a:extLst>
          </p:cNvPr>
          <p:cNvSpPr txBox="1"/>
          <p:nvPr/>
        </p:nvSpPr>
        <p:spPr>
          <a:xfrm>
            <a:off x="4279485" y="1682261"/>
            <a:ext cx="51161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HTML </a:t>
            </a:r>
            <a:r>
              <a:rPr lang="fr-FR" sz="3200" dirty="0" err="1"/>
              <a:t>contains</a:t>
            </a:r>
            <a:r>
              <a:rPr lang="fr-FR" sz="3200" dirty="0"/>
              <a:t> </a:t>
            </a:r>
            <a:r>
              <a:rPr lang="fr-FR" sz="3200" dirty="0" err="1"/>
              <a:t>also</a:t>
            </a:r>
            <a:r>
              <a:rPr lang="fr-FR" sz="3200" dirty="0"/>
              <a:t> "Node"    </a:t>
            </a:r>
          </a:p>
          <a:p>
            <a:r>
              <a:rPr lang="fr-FR" sz="3200" b="1" dirty="0"/>
              <a:t>"</a:t>
            </a:r>
            <a:r>
              <a:rPr lang="fr-FR" sz="3200" b="1" dirty="0" err="1"/>
              <a:t>text</a:t>
            </a:r>
            <a:r>
              <a:rPr lang="fr-FR" sz="3200" b="1" dirty="0"/>
              <a:t>"</a:t>
            </a:r>
          </a:p>
          <a:p>
            <a:r>
              <a:rPr lang="fr-FR" sz="3200" b="1" dirty="0"/>
              <a:t>&lt;!-- comment --&gt;</a:t>
            </a:r>
          </a:p>
          <a:p>
            <a:r>
              <a:rPr lang="fr-FR" sz="3200" b="1" dirty="0"/>
              <a:t>&lt;![CDATA[  ...  ]]&gt;</a:t>
            </a:r>
          </a:p>
          <a:p>
            <a:r>
              <a:rPr lang="fr-FR" sz="3200" b="1" dirty="0"/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87878-884E-91A8-FDA3-024E06F4C665}"/>
              </a:ext>
            </a:extLst>
          </p:cNvPr>
          <p:cNvSpPr txBox="1"/>
          <p:nvPr/>
        </p:nvSpPr>
        <p:spPr>
          <a:xfrm>
            <a:off x="2995246" y="4534918"/>
            <a:ext cx="7112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Element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abstract </a:t>
            </a:r>
            <a:r>
              <a:rPr lang="fr-FR" sz="2800" dirty="0" err="1"/>
              <a:t>sub</a:t>
            </a:r>
            <a:r>
              <a:rPr lang="fr-FR" sz="2800" dirty="0"/>
              <a:t>-class of Node.</a:t>
            </a:r>
          </a:p>
          <a:p>
            <a:r>
              <a:rPr lang="fr-FR" sz="2800" dirty="0"/>
              <a:t>&lt;h1&gt;, &lt;p&gt;, &lt;div&gt;, &lt;</a:t>
            </a:r>
            <a:r>
              <a:rPr lang="fr-FR" sz="2800" dirty="0" err="1"/>
              <a:t>span</a:t>
            </a:r>
            <a:r>
              <a:rPr lang="fr-FR" sz="2800" dirty="0"/>
              <a:t>&gt;, &lt;...&gt; are all </a:t>
            </a:r>
            <a:r>
              <a:rPr lang="fr-FR" sz="2800" dirty="0" err="1"/>
              <a:t>Elements</a:t>
            </a:r>
            <a:r>
              <a:rPr lang="fr-FR" sz="2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015C6-2DC7-4A80-B674-75C59CF322C2}"/>
              </a:ext>
            </a:extLst>
          </p:cNvPr>
          <p:cNvSpPr txBox="1"/>
          <p:nvPr/>
        </p:nvSpPr>
        <p:spPr>
          <a:xfrm>
            <a:off x="2995246" y="5787138"/>
            <a:ext cx="8862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HTML DOM </a:t>
            </a:r>
            <a:r>
              <a:rPr lang="fr-FR" sz="2800" dirty="0" err="1"/>
              <a:t>Tree</a:t>
            </a:r>
            <a:r>
              <a:rPr lang="fr-FR" sz="2800" dirty="0"/>
              <a:t> can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navigate</a:t>
            </a:r>
            <a:r>
              <a:rPr lang="fr-FR" sz="2800" dirty="0"/>
              <a:t> by </a:t>
            </a:r>
            <a:r>
              <a:rPr lang="fr-FR" sz="2800" b="1" dirty="0"/>
              <a:t>Node </a:t>
            </a:r>
          </a:p>
          <a:p>
            <a:r>
              <a:rPr lang="fr-FR" sz="2800" dirty="0"/>
              <a:t>  (more </a:t>
            </a:r>
            <a:r>
              <a:rPr lang="fr-FR" sz="2800" dirty="0" err="1"/>
              <a:t>general</a:t>
            </a:r>
            <a:r>
              <a:rPr lang="fr-FR" sz="2800" dirty="0"/>
              <a:t> </a:t>
            </a:r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Element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492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293"/>
            <a:ext cx="10515600" cy="1242646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(</a:t>
            </a:r>
            <a:r>
              <a:rPr lang="fr-FR" dirty="0" err="1"/>
              <a:t>after</a:t>
            </a:r>
            <a:r>
              <a:rPr lang="fr-FR" dirty="0"/>
              <a:t> TCP </a:t>
            </a:r>
            <a:r>
              <a:rPr lang="fr-FR" dirty="0" err="1"/>
              <a:t>Connect</a:t>
            </a:r>
            <a:r>
              <a:rPr lang="fr-FR" dirty="0"/>
              <a:t> + SSL Handshake)</a:t>
            </a:r>
            <a:br>
              <a:rPr lang="fr-FR" dirty="0"/>
            </a:br>
            <a:r>
              <a:rPr lang="fr-FR" dirty="0"/>
              <a:t>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23875430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9199"/>
          </a:xfrm>
        </p:spPr>
        <p:txBody>
          <a:bodyPr/>
          <a:lstStyle/>
          <a:p>
            <a:pPr algn="ctr"/>
            <a:r>
              <a:rPr lang="fr-FR" dirty="0"/>
              <a:t>HTML DOM Classes </a:t>
            </a:r>
            <a:br>
              <a:rPr lang="fr-FR" dirty="0"/>
            </a:br>
            <a:r>
              <a:rPr lang="fr-FR" dirty="0"/>
              <a:t>=&gt; TS interface pseudo-</a:t>
            </a:r>
            <a:r>
              <a:rPr lang="fr-FR" dirty="0" err="1"/>
              <a:t>declaration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F407A-FF05-EA96-1D2E-28D24B478823}"/>
              </a:ext>
            </a:extLst>
          </p:cNvPr>
          <p:cNvSpPr txBox="1"/>
          <p:nvPr/>
        </p:nvSpPr>
        <p:spPr>
          <a:xfrm>
            <a:off x="3129495" y="1348154"/>
            <a:ext cx="631987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interface Node {</a:t>
            </a:r>
          </a:p>
          <a:p>
            <a:r>
              <a:rPr lang="fr-FR" dirty="0"/>
              <a:t>   </a:t>
            </a:r>
            <a:r>
              <a:rPr lang="fr-FR" dirty="0" err="1"/>
              <a:t>parentNode</a:t>
            </a:r>
            <a:r>
              <a:rPr lang="fr-FR" dirty="0"/>
              <a:t>;</a:t>
            </a:r>
          </a:p>
          <a:p>
            <a:r>
              <a:rPr lang="fr-FR" dirty="0"/>
              <a:t>   </a:t>
            </a:r>
            <a:r>
              <a:rPr lang="fr-FR" dirty="0" err="1"/>
              <a:t>childNodes</a:t>
            </a:r>
            <a:r>
              <a:rPr lang="fr-FR" dirty="0"/>
              <a:t>;</a:t>
            </a:r>
          </a:p>
          <a:p>
            <a:r>
              <a:rPr lang="fr-FR" dirty="0"/>
              <a:t>   // </a:t>
            </a:r>
            <a:r>
              <a:rPr lang="fr-FR" dirty="0" err="1"/>
              <a:t>parentElement</a:t>
            </a:r>
            <a:r>
              <a:rPr lang="fr-FR" dirty="0"/>
              <a:t>, </a:t>
            </a:r>
            <a:r>
              <a:rPr lang="fr-FR" dirty="0" err="1"/>
              <a:t>children</a:t>
            </a:r>
            <a:r>
              <a:rPr lang="fr-FR" dirty="0"/>
              <a:t> ..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parent|child</a:t>
            </a:r>
            <a:r>
              <a:rPr lang="fr-FR" dirty="0"/>
              <a:t> Node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r>
              <a:rPr lang="fr-FR" dirty="0"/>
              <a:t>interface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Node {</a:t>
            </a:r>
          </a:p>
          <a:p>
            <a:r>
              <a:rPr lang="fr-FR" dirty="0"/>
              <a:t>   </a:t>
            </a:r>
            <a:r>
              <a:rPr lang="fr-FR" dirty="0" err="1"/>
              <a:t>text</a:t>
            </a:r>
            <a:r>
              <a:rPr lang="fr-FR" dirty="0"/>
              <a:t>: string;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r>
              <a:rPr lang="fr-FR" dirty="0"/>
              <a:t>interface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Node {</a:t>
            </a:r>
          </a:p>
          <a:p>
            <a:r>
              <a:rPr lang="fr-FR" dirty="0"/>
              <a:t>    </a:t>
            </a:r>
            <a:r>
              <a:rPr lang="fr-FR" dirty="0" err="1"/>
              <a:t>readonly</a:t>
            </a:r>
            <a:r>
              <a:rPr lang="fr-FR" dirty="0"/>
              <a:t> </a:t>
            </a:r>
            <a:r>
              <a:rPr lang="fr-FR" dirty="0" err="1"/>
              <a:t>tagName</a:t>
            </a:r>
            <a:r>
              <a:rPr lang="fr-FR" dirty="0"/>
              <a:t>: string;</a:t>
            </a:r>
          </a:p>
          <a:p>
            <a:r>
              <a:rPr lang="fr-FR" dirty="0"/>
              <a:t>    </a:t>
            </a:r>
            <a:r>
              <a:rPr lang="fr-FR" dirty="0" err="1"/>
              <a:t>attributes</a:t>
            </a:r>
            <a:r>
              <a:rPr lang="fr-FR" dirty="0"/>
              <a:t>: </a:t>
            </a:r>
            <a:r>
              <a:rPr lang="fr-FR" dirty="0" err="1"/>
              <a:t>Map</a:t>
            </a:r>
            <a:r>
              <a:rPr lang="fr-FR" dirty="0"/>
              <a:t>&lt;</a:t>
            </a:r>
            <a:r>
              <a:rPr lang="fr-FR" dirty="0" err="1"/>
              <a:t>string,string</a:t>
            </a:r>
            <a:r>
              <a:rPr lang="fr-FR" dirty="0"/>
              <a:t>&gt;;    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r>
              <a:rPr lang="fr-FR" dirty="0"/>
              <a:t>interface Div </a:t>
            </a:r>
            <a:r>
              <a:rPr lang="fr-FR" dirty="0" err="1"/>
              <a:t>extends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{</a:t>
            </a:r>
          </a:p>
          <a:p>
            <a:r>
              <a:rPr lang="fr-FR" dirty="0"/>
              <a:t>    </a:t>
            </a:r>
            <a:r>
              <a:rPr lang="fr-FR" dirty="0" err="1"/>
              <a:t>readonly</a:t>
            </a:r>
            <a:r>
              <a:rPr lang="fr-FR" dirty="0"/>
              <a:t> </a:t>
            </a:r>
            <a:r>
              <a:rPr lang="fr-FR" dirty="0" err="1"/>
              <a:t>tagName</a:t>
            </a:r>
            <a:r>
              <a:rPr lang="fr-FR" dirty="0"/>
              <a:t>= "div";</a:t>
            </a:r>
          </a:p>
          <a:p>
            <a:r>
              <a:rPr lang="fr-FR" dirty="0"/>
              <a:t>}</a:t>
            </a:r>
          </a:p>
          <a:p>
            <a:r>
              <a:rPr lang="fr-F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770706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HTML DOM Interfaces =&gt; UML Class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9530BD-01AC-DB93-CB4D-6673C64F6ECD}"/>
              </a:ext>
            </a:extLst>
          </p:cNvPr>
          <p:cNvSpPr/>
          <p:nvPr/>
        </p:nvSpPr>
        <p:spPr>
          <a:xfrm>
            <a:off x="5540621" y="1271953"/>
            <a:ext cx="1134205" cy="530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Node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690059-2744-C805-B3FB-2ADA32EDF9FD}"/>
              </a:ext>
            </a:extLst>
          </p:cNvPr>
          <p:cNvCxnSpPr>
            <a:cxnSpLocks/>
          </p:cNvCxnSpPr>
          <p:nvPr/>
        </p:nvCxnSpPr>
        <p:spPr>
          <a:xfrm flipV="1">
            <a:off x="6107724" y="1808284"/>
            <a:ext cx="0" cy="893885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73D299-9D54-51E2-E977-94CDD29DEAD2}"/>
              </a:ext>
            </a:extLst>
          </p:cNvPr>
          <p:cNvCxnSpPr>
            <a:cxnSpLocks/>
          </p:cNvCxnSpPr>
          <p:nvPr/>
        </p:nvCxnSpPr>
        <p:spPr>
          <a:xfrm flipV="1">
            <a:off x="5612424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775269-CE5F-9A9A-4088-165DF8391290}"/>
              </a:ext>
            </a:extLst>
          </p:cNvPr>
          <p:cNvCxnSpPr>
            <a:cxnSpLocks/>
          </p:cNvCxnSpPr>
          <p:nvPr/>
        </p:nvCxnSpPr>
        <p:spPr>
          <a:xfrm flipV="1">
            <a:off x="6509240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2AB226-B87B-1251-A86D-DCA4C12FAF15}"/>
              </a:ext>
            </a:extLst>
          </p:cNvPr>
          <p:cNvCxnSpPr>
            <a:cxnSpLocks/>
          </p:cNvCxnSpPr>
          <p:nvPr/>
        </p:nvCxnSpPr>
        <p:spPr>
          <a:xfrm flipV="1">
            <a:off x="7438293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0FB48F-5033-D493-2313-84033893E4FE}"/>
              </a:ext>
            </a:extLst>
          </p:cNvPr>
          <p:cNvCxnSpPr>
            <a:cxnSpLocks/>
          </p:cNvCxnSpPr>
          <p:nvPr/>
        </p:nvCxnSpPr>
        <p:spPr>
          <a:xfrm>
            <a:off x="2602524" y="2702169"/>
            <a:ext cx="7221415" cy="0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ACAC7-B7D3-8B5A-F70F-A87A464F252A}"/>
              </a:ext>
            </a:extLst>
          </p:cNvPr>
          <p:cNvSpPr/>
          <p:nvPr/>
        </p:nvSpPr>
        <p:spPr>
          <a:xfrm>
            <a:off x="4894385" y="3135925"/>
            <a:ext cx="1084386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Attribute</a:t>
            </a:r>
            <a:endParaRPr lang="fr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7CDE42-6464-C915-50A2-F67AC08379E1}"/>
              </a:ext>
            </a:extLst>
          </p:cNvPr>
          <p:cNvCxnSpPr>
            <a:cxnSpLocks/>
          </p:cNvCxnSpPr>
          <p:nvPr/>
        </p:nvCxnSpPr>
        <p:spPr>
          <a:xfrm flipV="1">
            <a:off x="8736622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149EF-8BDD-2B7E-0143-C440FEC99DB7}"/>
              </a:ext>
            </a:extLst>
          </p:cNvPr>
          <p:cNvSpPr/>
          <p:nvPr/>
        </p:nvSpPr>
        <p:spPr>
          <a:xfrm>
            <a:off x="7001607" y="3135925"/>
            <a:ext cx="1128348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4001DA-C884-069E-7AA2-396C32AF3069}"/>
              </a:ext>
            </a:extLst>
          </p:cNvPr>
          <p:cNvSpPr/>
          <p:nvPr/>
        </p:nvSpPr>
        <p:spPr>
          <a:xfrm>
            <a:off x="6163408" y="3135925"/>
            <a:ext cx="653561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DB9C8-14E7-D2A0-1FF4-D36BB7D72AB4}"/>
              </a:ext>
            </a:extLst>
          </p:cNvPr>
          <p:cNvSpPr/>
          <p:nvPr/>
        </p:nvSpPr>
        <p:spPr>
          <a:xfrm>
            <a:off x="8314593" y="3135925"/>
            <a:ext cx="917331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CData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73E590-6B42-2FAB-0D2F-24095D648E8B}"/>
              </a:ext>
            </a:extLst>
          </p:cNvPr>
          <p:cNvCxnSpPr>
            <a:cxnSpLocks/>
          </p:cNvCxnSpPr>
          <p:nvPr/>
        </p:nvCxnSpPr>
        <p:spPr>
          <a:xfrm flipV="1">
            <a:off x="9440007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EE7524-7DF5-1A3E-5EFB-490B82CF8116}"/>
              </a:ext>
            </a:extLst>
          </p:cNvPr>
          <p:cNvCxnSpPr>
            <a:cxnSpLocks/>
          </p:cNvCxnSpPr>
          <p:nvPr/>
        </p:nvCxnSpPr>
        <p:spPr>
          <a:xfrm flipV="1">
            <a:off x="9551380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37631D-A3DA-58AD-9086-07314B83F4A6}"/>
              </a:ext>
            </a:extLst>
          </p:cNvPr>
          <p:cNvCxnSpPr>
            <a:cxnSpLocks/>
          </p:cNvCxnSpPr>
          <p:nvPr/>
        </p:nvCxnSpPr>
        <p:spPr>
          <a:xfrm flipV="1">
            <a:off x="4110404" y="2702169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4679B7C-A628-A894-9016-8E97A848091C}"/>
              </a:ext>
            </a:extLst>
          </p:cNvPr>
          <p:cNvSpPr/>
          <p:nvPr/>
        </p:nvSpPr>
        <p:spPr>
          <a:xfrm>
            <a:off x="3562350" y="3135925"/>
            <a:ext cx="1084386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Element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145148-6549-289B-3F83-39F243617721}"/>
              </a:ext>
            </a:extLst>
          </p:cNvPr>
          <p:cNvSpPr/>
          <p:nvPr/>
        </p:nvSpPr>
        <p:spPr>
          <a:xfrm>
            <a:off x="2060331" y="3135925"/>
            <a:ext cx="1204547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Document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9834AE-31D7-4B86-745F-6B816372A90E}"/>
              </a:ext>
            </a:extLst>
          </p:cNvPr>
          <p:cNvCxnSpPr>
            <a:cxnSpLocks/>
          </p:cNvCxnSpPr>
          <p:nvPr/>
        </p:nvCxnSpPr>
        <p:spPr>
          <a:xfrm flipV="1">
            <a:off x="2608386" y="2690445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314E43-CD1E-BE98-7AFD-A613BA348BCB}"/>
              </a:ext>
            </a:extLst>
          </p:cNvPr>
          <p:cNvCxnSpPr>
            <a:cxnSpLocks/>
          </p:cNvCxnSpPr>
          <p:nvPr/>
        </p:nvCxnSpPr>
        <p:spPr>
          <a:xfrm flipV="1">
            <a:off x="4120661" y="3557953"/>
            <a:ext cx="0" cy="46892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B828F-3381-E2FE-B9F3-E1376D8AA5DC}"/>
              </a:ext>
            </a:extLst>
          </p:cNvPr>
          <p:cNvCxnSpPr>
            <a:cxnSpLocks/>
          </p:cNvCxnSpPr>
          <p:nvPr/>
        </p:nvCxnSpPr>
        <p:spPr>
          <a:xfrm flipV="1">
            <a:off x="2508739" y="4015150"/>
            <a:ext cx="5322277" cy="11726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83BA39-B0B3-C5EA-CD28-5A2CCBDEFF00}"/>
              </a:ext>
            </a:extLst>
          </p:cNvPr>
          <p:cNvCxnSpPr>
            <a:cxnSpLocks/>
          </p:cNvCxnSpPr>
          <p:nvPr/>
        </p:nvCxnSpPr>
        <p:spPr>
          <a:xfrm flipV="1">
            <a:off x="4122128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FA0A255-8D4B-2FEC-E8F5-AA2CC4D8C985}"/>
              </a:ext>
            </a:extLst>
          </p:cNvPr>
          <p:cNvSpPr/>
          <p:nvPr/>
        </p:nvSpPr>
        <p:spPr>
          <a:xfrm>
            <a:off x="3905250" y="4460631"/>
            <a:ext cx="487975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072F6B-11E7-6139-848F-19D609489704}"/>
              </a:ext>
            </a:extLst>
          </p:cNvPr>
          <p:cNvCxnSpPr>
            <a:cxnSpLocks/>
          </p:cNvCxnSpPr>
          <p:nvPr/>
        </p:nvCxnSpPr>
        <p:spPr>
          <a:xfrm flipV="1">
            <a:off x="3389434" y="4015150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8904C8E-4ADD-FDB0-C474-9C34814C31E0}"/>
              </a:ext>
            </a:extLst>
          </p:cNvPr>
          <p:cNvSpPr/>
          <p:nvPr/>
        </p:nvSpPr>
        <p:spPr>
          <a:xfrm>
            <a:off x="3030415" y="4460631"/>
            <a:ext cx="71803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Body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695C2-CB53-D3AE-5DDC-1CCCC27B43C7}"/>
              </a:ext>
            </a:extLst>
          </p:cNvPr>
          <p:cNvSpPr/>
          <p:nvPr/>
        </p:nvSpPr>
        <p:spPr>
          <a:xfrm>
            <a:off x="2167304" y="4460631"/>
            <a:ext cx="71803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FAF812-ECC6-1843-1D82-5A271AD100BB}"/>
              </a:ext>
            </a:extLst>
          </p:cNvPr>
          <p:cNvCxnSpPr>
            <a:cxnSpLocks/>
          </p:cNvCxnSpPr>
          <p:nvPr/>
        </p:nvCxnSpPr>
        <p:spPr>
          <a:xfrm flipV="1">
            <a:off x="2526325" y="4015151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336583-9C37-ADFA-172F-E7B82A450B27}"/>
              </a:ext>
            </a:extLst>
          </p:cNvPr>
          <p:cNvCxnSpPr>
            <a:cxnSpLocks/>
          </p:cNvCxnSpPr>
          <p:nvPr/>
        </p:nvCxnSpPr>
        <p:spPr>
          <a:xfrm flipV="1">
            <a:off x="4826981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B716625-0A0D-B3F7-FB45-D8AC9BABA83A}"/>
              </a:ext>
            </a:extLst>
          </p:cNvPr>
          <p:cNvSpPr/>
          <p:nvPr/>
        </p:nvSpPr>
        <p:spPr>
          <a:xfrm>
            <a:off x="4610103" y="4460631"/>
            <a:ext cx="487975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Div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176A8C-940E-9C91-4174-6FA2782171B9}"/>
              </a:ext>
            </a:extLst>
          </p:cNvPr>
          <p:cNvCxnSpPr>
            <a:cxnSpLocks/>
          </p:cNvCxnSpPr>
          <p:nvPr/>
        </p:nvCxnSpPr>
        <p:spPr>
          <a:xfrm flipV="1">
            <a:off x="5639542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47369AC-E1C2-EC05-BEB7-8D63A2A61B5B}"/>
              </a:ext>
            </a:extLst>
          </p:cNvPr>
          <p:cNvSpPr/>
          <p:nvPr/>
        </p:nvSpPr>
        <p:spPr>
          <a:xfrm>
            <a:off x="5287846" y="4460631"/>
            <a:ext cx="690925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298283-87A8-46D3-B531-52DAD330AA39}"/>
              </a:ext>
            </a:extLst>
          </p:cNvPr>
          <p:cNvCxnSpPr>
            <a:cxnSpLocks/>
          </p:cNvCxnSpPr>
          <p:nvPr/>
        </p:nvCxnSpPr>
        <p:spPr>
          <a:xfrm flipV="1">
            <a:off x="6505583" y="4015152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BE83E8F-1C25-C2F9-FE5B-6D628074B009}"/>
              </a:ext>
            </a:extLst>
          </p:cNvPr>
          <p:cNvSpPr/>
          <p:nvPr/>
        </p:nvSpPr>
        <p:spPr>
          <a:xfrm>
            <a:off x="6136301" y="4448907"/>
            <a:ext cx="865305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Button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EFEE42-3A5E-AFF1-E1D1-84098EC7610E}"/>
              </a:ext>
            </a:extLst>
          </p:cNvPr>
          <p:cNvCxnSpPr>
            <a:cxnSpLocks/>
          </p:cNvCxnSpPr>
          <p:nvPr/>
        </p:nvCxnSpPr>
        <p:spPr>
          <a:xfrm flipV="1">
            <a:off x="7326920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1D4C14D-AFE3-21B4-A958-76D627CD1A5C}"/>
              </a:ext>
            </a:extLst>
          </p:cNvPr>
          <p:cNvCxnSpPr>
            <a:cxnSpLocks/>
          </p:cNvCxnSpPr>
          <p:nvPr/>
        </p:nvCxnSpPr>
        <p:spPr>
          <a:xfrm flipV="1">
            <a:off x="7438293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0EE230D-8EB3-A590-AD34-1B7658997C8A}"/>
              </a:ext>
            </a:extLst>
          </p:cNvPr>
          <p:cNvCxnSpPr>
            <a:cxnSpLocks/>
          </p:cNvCxnSpPr>
          <p:nvPr/>
        </p:nvCxnSpPr>
        <p:spPr>
          <a:xfrm flipV="1">
            <a:off x="7573105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89C9CF1-4580-9770-FE96-5567D86A5BB5}"/>
              </a:ext>
            </a:extLst>
          </p:cNvPr>
          <p:cNvCxnSpPr>
            <a:cxnSpLocks/>
          </p:cNvCxnSpPr>
          <p:nvPr/>
        </p:nvCxnSpPr>
        <p:spPr>
          <a:xfrm flipV="1">
            <a:off x="7684478" y="4026876"/>
            <a:ext cx="0" cy="468923"/>
          </a:xfrm>
          <a:prstGeom prst="straightConnector1">
            <a:avLst/>
          </a:prstGeom>
          <a:ln w="3492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9508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413D-89F9-D442-F539-B1C54CF8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43354"/>
          </a:xfrm>
        </p:spPr>
        <p:txBody>
          <a:bodyPr/>
          <a:lstStyle/>
          <a:p>
            <a:pPr algn="ctr"/>
            <a:r>
              <a:rPr lang="fr-FR" dirty="0"/>
              <a:t>HTML DOM Api Reference</a:t>
            </a:r>
            <a:br>
              <a:rPr lang="fr-FR" dirty="0"/>
            </a:br>
            <a:r>
              <a:rPr lang="fr-FR" sz="3200" dirty="0"/>
              <a:t>https://developer.mozilla.org/en-US/docs/Web/API/HTML_DOM_API</a:t>
            </a:r>
            <a:endParaRPr lang="fr-F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6676D-4519-6CC3-E0A1-B111A39C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23" y="1457136"/>
            <a:ext cx="10316308" cy="52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27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w3schools  ... DOM Classes List: page 1/3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0399A-61D4-D19D-B929-23AC0AB3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40288"/>
            <a:ext cx="10741038" cy="58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17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0276"/>
          </a:xfrm>
        </p:spPr>
        <p:txBody>
          <a:bodyPr/>
          <a:lstStyle/>
          <a:p>
            <a:pPr algn="ctr"/>
            <a:r>
              <a:rPr lang="fr-FR" dirty="0"/>
              <a:t>DOM Classes List: page 2/3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83072-2659-2BA5-0B0B-1DAE8A24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5" y="653298"/>
            <a:ext cx="11297629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966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DOM Classes List: page 3/3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79864-A64E-E240-9286-8AC9DD2E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0" y="1494693"/>
            <a:ext cx="12034838" cy="47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119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Focus on class "Button"  (page 1/2)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EABC2-F412-48E6-14A9-11F04F55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27" y="737777"/>
            <a:ext cx="5839120" cy="5855477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98E12463-5A02-B163-F11D-31F691E3E914}"/>
              </a:ext>
            </a:extLst>
          </p:cNvPr>
          <p:cNvSpPr/>
          <p:nvPr/>
        </p:nvSpPr>
        <p:spPr>
          <a:xfrm>
            <a:off x="6811611" y="6082336"/>
            <a:ext cx="498231" cy="33996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13EDC74-7082-5B89-DA81-4203D6A9E6FC}"/>
              </a:ext>
            </a:extLst>
          </p:cNvPr>
          <p:cNvSpPr/>
          <p:nvPr/>
        </p:nvSpPr>
        <p:spPr>
          <a:xfrm>
            <a:off x="6752996" y="4224228"/>
            <a:ext cx="498231" cy="33996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F35D0-35D6-571D-2F59-B48D8A526296}"/>
              </a:ext>
            </a:extLst>
          </p:cNvPr>
          <p:cNvSpPr txBox="1"/>
          <p:nvPr/>
        </p:nvSpPr>
        <p:spPr>
          <a:xfrm>
            <a:off x="7309842" y="4163379"/>
            <a:ext cx="438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 </a:t>
            </a:r>
            <a:r>
              <a:rPr lang="fr-FR" sz="2400" dirty="0" err="1"/>
              <a:t>get</a:t>
            </a:r>
            <a:r>
              <a:rPr lang="fr-FR" sz="2400" dirty="0"/>
              <a:t> an </a:t>
            </a:r>
            <a:r>
              <a:rPr lang="fr-FR" sz="2400" dirty="0" err="1"/>
              <a:t>existing</a:t>
            </a:r>
            <a:r>
              <a:rPr lang="fr-FR" sz="2400" dirty="0"/>
              <a:t> &lt;</a:t>
            </a:r>
            <a:r>
              <a:rPr lang="fr-FR" sz="2400" dirty="0" err="1"/>
              <a:t>button</a:t>
            </a:r>
            <a:r>
              <a:rPr lang="fr-FR" sz="2400" dirty="0"/>
              <a:t> id=".."&gt;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86B34-EEED-CE35-DBAB-FFC025E0D202}"/>
              </a:ext>
            </a:extLst>
          </p:cNvPr>
          <p:cNvSpPr txBox="1"/>
          <p:nvPr/>
        </p:nvSpPr>
        <p:spPr>
          <a:xfrm>
            <a:off x="7409489" y="5620671"/>
            <a:ext cx="4636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 </a:t>
            </a:r>
            <a:r>
              <a:rPr lang="fr-FR" sz="2400" dirty="0" err="1"/>
              <a:t>create</a:t>
            </a:r>
            <a:r>
              <a:rPr lang="fr-FR" sz="2400" dirty="0"/>
              <a:t> a "new Button()" ??</a:t>
            </a:r>
          </a:p>
          <a:p>
            <a:r>
              <a:rPr lang="fr-FR" sz="2400" dirty="0" err="1"/>
              <a:t>document.createElement</a:t>
            </a:r>
            <a:r>
              <a:rPr lang="fr-FR" sz="2400" dirty="0"/>
              <a:t>("</a:t>
            </a:r>
            <a:r>
              <a:rPr lang="fr-FR" sz="2400" dirty="0" err="1"/>
              <a:t>button</a:t>
            </a:r>
            <a:r>
              <a:rPr lang="fr-FR" sz="24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9515483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class "Button"  (page 2/2)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1CA0B-6911-2DA7-AAB0-AC6FD826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53" y="815475"/>
            <a:ext cx="8019711" cy="60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271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Reference </a:t>
            </a:r>
            <a:r>
              <a:rPr lang="fr-FR" dirty="0" err="1"/>
              <a:t>HTMLButtonElement</a:t>
            </a:r>
            <a:r>
              <a:rPr lang="fr-FR" dirty="0"/>
              <a:t>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DD9AD-EE83-10B1-A713-ACC6D042A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85169"/>
            <a:ext cx="10515600" cy="55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37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API to </a:t>
            </a:r>
            <a:r>
              <a:rPr lang="fr-FR" dirty="0" err="1"/>
              <a:t>Add</a:t>
            </a:r>
            <a:r>
              <a:rPr lang="fr-FR" dirty="0"/>
              <a:t>/Replace/</a:t>
            </a:r>
            <a:r>
              <a:rPr lang="fr-FR" dirty="0" err="1"/>
              <a:t>Remove</a:t>
            </a:r>
            <a:r>
              <a:rPr lang="fr-FR" dirty="0"/>
              <a:t>  Dom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B3DF7-60AB-7681-A3C1-9C490E9F8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31" y="866937"/>
            <a:ext cx="2141745" cy="586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62D485-6833-1411-0A17-0A7CF5D8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9222"/>
            <a:ext cx="6561389" cy="17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= VERB, Path, Headers, Body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>
            <a:off x="1728450" y="3174499"/>
            <a:ext cx="3729038" cy="255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5562600" y="3257649"/>
            <a:ext cx="4341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GET, PUT, POST, DELETE,HEAD,PATCH,…  </a:t>
            </a:r>
          </a:p>
          <a:p>
            <a:r>
              <a:rPr lang="fr-FR" sz="2000" dirty="0"/>
              <a:t>    are http « </a:t>
            </a:r>
            <a:r>
              <a:rPr lang="fr-FR" sz="2000" b="1" dirty="0"/>
              <a:t>Method </a:t>
            </a:r>
            <a:r>
              <a:rPr lang="fr-FR" sz="2000" b="1" dirty="0" err="1"/>
              <a:t>Verbs</a:t>
            </a:r>
            <a:r>
              <a:rPr lang="fr-FR" sz="2000" dirty="0"/>
              <a:t> »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4AB213-07A2-D702-01FA-4037E86F999A}"/>
              </a:ext>
            </a:extLst>
          </p:cNvPr>
          <p:cNvCxnSpPr>
            <a:cxnSpLocks/>
          </p:cNvCxnSpPr>
          <p:nvPr/>
        </p:nvCxnSpPr>
        <p:spPr>
          <a:xfrm>
            <a:off x="3664575" y="3429000"/>
            <a:ext cx="1717050" cy="818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09F816-B901-94DC-ABE4-DBA80EB4E13B}"/>
              </a:ext>
            </a:extLst>
          </p:cNvPr>
          <p:cNvSpPr txBox="1"/>
          <p:nvPr/>
        </p:nvSpPr>
        <p:spPr>
          <a:xfrm>
            <a:off x="5562600" y="4077455"/>
            <a:ext cx="4147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request</a:t>
            </a:r>
            <a:r>
              <a:rPr lang="fr-FR" sz="2000" b="1" dirty="0"/>
              <a:t> Path</a:t>
            </a:r>
            <a:r>
              <a:rPr lang="fr-FR" sz="2000" dirty="0"/>
              <a:t>  (and </a:t>
            </a:r>
            <a:r>
              <a:rPr lang="fr-FR" sz="2000" dirty="0" err="1"/>
              <a:t>query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) </a:t>
            </a:r>
          </a:p>
          <a:p>
            <a:r>
              <a:rPr lang="fr-FR" sz="2000" dirty="0"/>
              <a:t>    are relative to server host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>
            <a:off x="3767137" y="4690033"/>
            <a:ext cx="1614488" cy="3048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>
            <a:off x="3767137" y="5843588"/>
            <a:ext cx="16144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5580286" y="4842461"/>
            <a:ext cx="6455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Host, Content-Type, </a:t>
            </a:r>
            <a:r>
              <a:rPr lang="fr-FR" sz="2000" dirty="0" err="1"/>
              <a:t>Accept</a:t>
            </a:r>
            <a:r>
              <a:rPr lang="fr-FR" sz="2000" dirty="0"/>
              <a:t>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5580286" y="5607467"/>
            <a:ext cx="507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Body</a:t>
            </a:r>
            <a:br>
              <a:rPr lang="fr-FR" sz="2000" b="1" dirty="0"/>
            </a:br>
            <a:r>
              <a:rPr lang="fr-FR" sz="2000" dirty="0"/>
              <a:t>   </a:t>
            </a:r>
            <a:r>
              <a:rPr lang="fr-FR" sz="2000" dirty="0" err="1"/>
              <a:t>optional</a:t>
            </a:r>
            <a:r>
              <a:rPr lang="fr-FR" sz="2000" dirty="0"/>
              <a:t>  (</a:t>
            </a:r>
            <a:r>
              <a:rPr lang="fr-FR" sz="2000" dirty="0" err="1"/>
              <a:t>generally</a:t>
            </a:r>
            <a:r>
              <a:rPr lang="fr-FR" sz="2000" dirty="0"/>
              <a:t> none in GET and DELETE, </a:t>
            </a:r>
          </a:p>
          <a:p>
            <a:r>
              <a:rPr lang="fr-FR" sz="2000" dirty="0"/>
              <a:t>                    one in PUT and POST)</a:t>
            </a:r>
          </a:p>
        </p:txBody>
      </p:sp>
    </p:spTree>
    <p:extLst>
      <p:ext uri="{BB962C8B-B14F-4D97-AF65-F5344CB8AC3E}">
        <p14:creationId xmlns:p14="http://schemas.microsoft.com/office/powerpoint/2010/main" val="2980663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754F-AA71-C2A0-6691-61D8F5F0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5430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Code to </a:t>
            </a:r>
            <a:r>
              <a:rPr lang="fr-FR" dirty="0" err="1"/>
              <a:t>Add</a:t>
            </a:r>
            <a:r>
              <a:rPr lang="fr-FR" dirty="0"/>
              <a:t>/</a:t>
            </a:r>
            <a:r>
              <a:rPr lang="fr-FR" dirty="0" err="1"/>
              <a:t>Remove</a:t>
            </a:r>
            <a:r>
              <a:rPr lang="fr-FR" dirty="0"/>
              <a:t>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BCB2C-1102-7763-DDE7-765D5843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6" y="1199213"/>
            <a:ext cx="7296782" cy="4705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DF4A9-A2FC-881B-97A1-F9BF646AB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63" y="1974590"/>
            <a:ext cx="3202829" cy="29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91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213337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Debugging</a:t>
            </a:r>
            <a:r>
              <a:rPr lang="fr-FR" dirty="0"/>
              <a:t> </a:t>
            </a:r>
            <a:r>
              <a:rPr lang="fr-FR" dirty="0" err="1"/>
              <a:t>Elements</a:t>
            </a:r>
            <a:br>
              <a:rPr lang="fr-FR" dirty="0"/>
            </a:br>
            <a:r>
              <a:rPr lang="fr-FR" dirty="0"/>
              <a:t>(in-memory </a:t>
            </a:r>
            <a:r>
              <a:rPr lang="fr-FR" dirty="0" err="1"/>
              <a:t>differ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Sources, </a:t>
            </a:r>
            <a:r>
              <a:rPr lang="fr-FR" dirty="0" err="1"/>
              <a:t>refresh</a:t>
            </a:r>
            <a:r>
              <a:rPr lang="fr-FR" dirty="0"/>
              <a:t> by "F5")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41A52-A778-0758-E4EA-EF18D242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38" y="1161149"/>
            <a:ext cx="7420321" cy="556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521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5BB9-B32F-7238-1933-2B8E9ACEE161}"/>
              </a:ext>
            </a:extLst>
          </p:cNvPr>
          <p:cNvSpPr txBox="1"/>
          <p:nvPr/>
        </p:nvSpPr>
        <p:spPr>
          <a:xfrm>
            <a:off x="3698630" y="1359877"/>
            <a:ext cx="685873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 </a:t>
            </a:r>
            <a:r>
              <a:rPr lang="fr-FR" sz="2800" b="1" dirty="0"/>
              <a:t>→</a:t>
            </a:r>
            <a:r>
              <a:rPr lang="fr-FR" sz="2800" dirty="0"/>
              <a:t> </a:t>
            </a:r>
            <a:r>
              <a:rPr lang="fr-FR" sz="2800" dirty="0" err="1"/>
              <a:t>Load</a:t>
            </a:r>
            <a:r>
              <a:rPr lang="fr-FR" sz="2800" dirty="0"/>
              <a:t> Html + </a:t>
            </a:r>
            <a:r>
              <a:rPr lang="fr-FR" sz="2800" dirty="0" err="1"/>
              <a:t>Js</a:t>
            </a:r>
            <a:r>
              <a:rPr lang="fr-FR" sz="2800" dirty="0"/>
              <a:t> + </a:t>
            </a:r>
            <a:r>
              <a:rPr lang="fr-FR" sz="2800" dirty="0" err="1"/>
              <a:t>Css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r>
              <a:rPr lang="fr-FR" sz="2800" dirty="0"/>
              <a:t> + *</a:t>
            </a:r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/>
              <a:t>Call Http : SPA, </a:t>
            </a:r>
            <a:r>
              <a:rPr lang="fr-FR" sz="2800" dirty="0" err="1"/>
              <a:t>Rest</a:t>
            </a:r>
            <a:r>
              <a:rPr lang="fr-FR" sz="2800" dirty="0"/>
              <a:t> + </a:t>
            </a:r>
            <a:r>
              <a:rPr lang="fr-FR" sz="2800" dirty="0" err="1"/>
              <a:t>Json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 err="1"/>
              <a:t>execute</a:t>
            </a:r>
            <a:r>
              <a:rPr lang="fr-FR" sz="2800" dirty="0"/>
              <a:t>  </a:t>
            </a:r>
            <a:r>
              <a:rPr lang="fr-FR" sz="2800" dirty="0" err="1"/>
              <a:t>Js</a:t>
            </a:r>
            <a:r>
              <a:rPr lang="fr-FR" sz="2800" dirty="0"/>
              <a:t> &lt;script&gt;</a:t>
            </a:r>
          </a:p>
          <a:p>
            <a:endParaRPr lang="fr-FR" sz="2800" dirty="0"/>
          </a:p>
          <a:p>
            <a:r>
              <a:rPr lang="fr-FR" sz="2800" dirty="0"/>
              <a:t>Html </a:t>
            </a:r>
            <a:r>
              <a:rPr lang="fr-FR" sz="2800" b="1" dirty="0"/>
              <a:t>→ </a:t>
            </a:r>
            <a:r>
              <a:rPr lang="fr-FR" sz="2800" dirty="0"/>
              <a:t>trigger </a:t>
            </a:r>
            <a:r>
              <a:rPr lang="fr-FR" sz="2800" dirty="0" err="1"/>
              <a:t>events</a:t>
            </a:r>
            <a:r>
              <a:rPr lang="fr-FR" sz="2800" dirty="0"/>
              <a:t> to </a:t>
            </a:r>
            <a:r>
              <a:rPr lang="fr-FR" sz="2800" dirty="0" err="1"/>
              <a:t>Js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Js</a:t>
            </a:r>
            <a:r>
              <a:rPr lang="fr-FR" sz="2800" dirty="0"/>
              <a:t>       </a:t>
            </a:r>
            <a:r>
              <a:rPr lang="fr-FR" sz="2800" b="1" dirty="0"/>
              <a:t>→ </a:t>
            </a:r>
            <a:r>
              <a:rPr lang="fr-FR" sz="2800" dirty="0" err="1"/>
              <a:t>Query</a:t>
            </a:r>
            <a:r>
              <a:rPr lang="fr-FR" sz="2800" dirty="0"/>
              <a:t>/Update Html  DOM</a:t>
            </a:r>
          </a:p>
          <a:p>
            <a:endParaRPr lang="fr-FR" sz="2800" dirty="0"/>
          </a:p>
          <a:p>
            <a:r>
              <a:rPr lang="fr-FR" sz="2800" dirty="0"/>
              <a:t>Custom </a:t>
            </a:r>
            <a:r>
              <a:rPr lang="fr-FR" sz="2800" dirty="0" err="1"/>
              <a:t>Elements</a:t>
            </a:r>
            <a:r>
              <a:rPr lang="fr-FR" sz="2800" dirty="0"/>
              <a:t>, Shadow DOM, </a:t>
            </a:r>
            <a:r>
              <a:rPr lang="fr-FR" sz="2800" dirty="0" err="1"/>
              <a:t>Frameworks</a:t>
            </a:r>
            <a:endParaRPr lang="fr-FR" sz="28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633D59-E86E-87CB-6A6F-FEBFB78A2D62}"/>
              </a:ext>
            </a:extLst>
          </p:cNvPr>
          <p:cNvSpPr/>
          <p:nvPr/>
        </p:nvSpPr>
        <p:spPr>
          <a:xfrm>
            <a:off x="2435468" y="5662245"/>
            <a:ext cx="732693" cy="48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507CA-7E43-454D-9BA3-EFBC27D51D24}"/>
              </a:ext>
            </a:extLst>
          </p:cNvPr>
          <p:cNvSpPr/>
          <p:nvPr/>
        </p:nvSpPr>
        <p:spPr>
          <a:xfrm>
            <a:off x="3417277" y="1010367"/>
            <a:ext cx="7104186" cy="44877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792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Maintainability</a:t>
            </a:r>
            <a:r>
              <a:rPr lang="fr-FR" dirty="0"/>
              <a:t> of &lt;div&gt; </a:t>
            </a:r>
            <a:r>
              <a:rPr lang="fr-FR" dirty="0" err="1"/>
              <a:t>soup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28CFC-88D7-F706-E2FB-270B9087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88" y="926123"/>
            <a:ext cx="9887807" cy="5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37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829800" cy="926122"/>
          </a:xfrm>
        </p:spPr>
        <p:txBody>
          <a:bodyPr/>
          <a:lstStyle/>
          <a:p>
            <a:pPr algn="ctr"/>
            <a:r>
              <a:rPr lang="fr-FR" dirty="0"/>
              <a:t>HTML Custom </a:t>
            </a:r>
            <a:r>
              <a:rPr lang="fr-FR" dirty="0" err="1"/>
              <a:t>Elements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6DC32-D1A9-53D1-C1B4-72258F0A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475" y="1284825"/>
            <a:ext cx="9141325" cy="527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D5B94-252B-F2E6-72D0-54FD9345D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2" y="102251"/>
            <a:ext cx="3600762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30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Reference Custom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B8D2F-3238-A17C-484F-8BE9536F21A5}"/>
              </a:ext>
            </a:extLst>
          </p:cNvPr>
          <p:cNvSpPr txBox="1"/>
          <p:nvPr/>
        </p:nvSpPr>
        <p:spPr>
          <a:xfrm>
            <a:off x="58616" y="810671"/>
            <a:ext cx="12133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https://developer.mozilla.org/en-US/docs/Web/API/Web_components/Using_custom_elements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47AFF-2242-B12F-D328-1E8BB695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495439"/>
            <a:ext cx="10917698" cy="528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082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4384"/>
          </a:xfrm>
        </p:spPr>
        <p:txBody>
          <a:bodyPr/>
          <a:lstStyle/>
          <a:p>
            <a:pPr algn="ctr"/>
            <a:r>
              <a:rPr lang="fr-FR" dirty="0"/>
              <a:t>Custom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1/4)</a:t>
            </a:r>
            <a:br>
              <a:rPr lang="fr-FR" dirty="0"/>
            </a:br>
            <a:r>
              <a:rPr lang="fr-FR" dirty="0" err="1"/>
              <a:t>Window.customElements.define</a:t>
            </a:r>
            <a:r>
              <a:rPr lang="fr-FR" dirty="0"/>
              <a:t>("new-tag"...)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C73D2-3AB8-2447-B55F-73AD9010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58" y="1412632"/>
            <a:ext cx="6318183" cy="52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397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DOM </a:t>
            </a:r>
            <a:r>
              <a:rPr lang="fr-FR" dirty="0" err="1"/>
              <a:t>Tree</a:t>
            </a:r>
            <a:r>
              <a:rPr lang="fr-FR" dirty="0"/>
              <a:t> ... &lt;popup-info&gt;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3D274-CA8E-A5C7-2E37-9BD2DF94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797" y="2062996"/>
            <a:ext cx="6420406" cy="27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50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6122"/>
          </a:xfrm>
        </p:spPr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calling</a:t>
            </a:r>
            <a:r>
              <a:rPr lang="fr-FR" dirty="0"/>
              <a:t> ".</a:t>
            </a:r>
            <a:r>
              <a:rPr lang="fr-FR" dirty="0" err="1"/>
              <a:t>define</a:t>
            </a:r>
            <a:r>
              <a:rPr lang="fr-FR" dirty="0"/>
              <a:t>()" ... </a:t>
            </a:r>
            <a:r>
              <a:rPr lang="fr-FR" dirty="0" err="1"/>
              <a:t>same</a:t>
            </a:r>
            <a:r>
              <a:rPr lang="fr-FR" dirty="0"/>
              <a:t> DOM anyway!?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02467-5865-306A-17A1-977AA357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2" y="1616724"/>
            <a:ext cx="4797427" cy="3658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F8140-3DFC-480D-FE41-A1B74E4B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193" y="1107830"/>
            <a:ext cx="5932361" cy="57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921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3F-9CE5-2954-0132-C4483EA4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94600"/>
          </a:xfrm>
        </p:spPr>
        <p:txBody>
          <a:bodyPr>
            <a:noAutofit/>
          </a:bodyPr>
          <a:lstStyle/>
          <a:p>
            <a:pPr algn="ctr"/>
            <a:r>
              <a:rPr lang="fr-FR" sz="4000" dirty="0"/>
              <a:t>Custom </a:t>
            </a:r>
            <a:r>
              <a:rPr lang="fr-FR" sz="4000" dirty="0" err="1"/>
              <a:t>Element</a:t>
            </a:r>
            <a:r>
              <a:rPr lang="fr-FR" sz="4000" dirty="0"/>
              <a:t> (</a:t>
            </a:r>
            <a:r>
              <a:rPr lang="fr-FR" sz="4000" dirty="0" err="1"/>
              <a:t>Feature</a:t>
            </a:r>
            <a:r>
              <a:rPr lang="fr-FR" sz="4000" dirty="0"/>
              <a:t> 2/4)</a:t>
            </a:r>
            <a:br>
              <a:rPr lang="fr-FR" sz="4000" dirty="0"/>
            </a:br>
            <a:r>
              <a:rPr lang="fr-FR" sz="4000" dirty="0"/>
              <a:t>Shadow DOM - </a:t>
            </a:r>
            <a:r>
              <a:rPr lang="fr-FR" sz="4000" dirty="0" err="1"/>
              <a:t>encapsulate</a:t>
            </a:r>
            <a:r>
              <a:rPr lang="fr-FR" sz="4000" dirty="0"/>
              <a:t> </a:t>
            </a:r>
            <a:r>
              <a:rPr lang="fr-FR" sz="4000" dirty="0" err="1"/>
              <a:t>internal</a:t>
            </a:r>
            <a:r>
              <a:rPr lang="fr-FR" sz="4000" dirty="0"/>
              <a:t> </a:t>
            </a:r>
            <a:r>
              <a:rPr lang="fr-FR" sz="4000" dirty="0" err="1"/>
              <a:t>elements</a:t>
            </a:r>
            <a:r>
              <a:rPr lang="fr-FR" sz="4000" dirty="0"/>
              <a:t>, </a:t>
            </a:r>
            <a:r>
              <a:rPr lang="fr-FR" sz="4000" dirty="0" err="1"/>
              <a:t>with</a:t>
            </a:r>
            <a:r>
              <a:rPr lang="fr-FR" sz="4000" dirty="0"/>
              <a:t> style and DOM isolation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8FAAD-4A1C-B77E-F009-3261DBEE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73" y="1817414"/>
            <a:ext cx="5646909" cy="3391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D3711-C33B-8487-0E15-3FF1B38F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795" y="1817414"/>
            <a:ext cx="4657949" cy="4988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4ED9A-E8DF-1C2C-043E-2BC24BEB2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73" y="5431422"/>
            <a:ext cx="5520666" cy="13983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A816CF-3ADB-385F-489B-AAAAA2A5D3F0}"/>
              </a:ext>
            </a:extLst>
          </p:cNvPr>
          <p:cNvSpPr/>
          <p:nvPr/>
        </p:nvSpPr>
        <p:spPr>
          <a:xfrm>
            <a:off x="2584938" y="2127813"/>
            <a:ext cx="3440724" cy="2871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40CD00-8BCE-CEB1-E9E7-AD37256359BB}"/>
              </a:ext>
            </a:extLst>
          </p:cNvPr>
          <p:cNvSpPr/>
          <p:nvPr/>
        </p:nvSpPr>
        <p:spPr>
          <a:xfrm>
            <a:off x="1201615" y="6130617"/>
            <a:ext cx="2878016" cy="3932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31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13725</TotalTime>
  <Words>3683</Words>
  <Application>Microsoft Office PowerPoint</Application>
  <PresentationFormat>Widescreen</PresentationFormat>
  <Paragraphs>662</Paragraphs>
  <Slides>130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4" baseType="lpstr">
      <vt:lpstr>Arial</vt:lpstr>
      <vt:lpstr>Calibri</vt:lpstr>
      <vt:lpstr>Calibri Light</vt:lpstr>
      <vt:lpstr>Office Theme</vt:lpstr>
      <vt:lpstr>Web Interactions Https - Html - Javascript </vt:lpstr>
      <vt:lpstr>Outline</vt:lpstr>
      <vt:lpstr>Interactions </vt:lpstr>
      <vt:lpstr>Outline</vt:lpstr>
      <vt:lpstr>Web Browser = Http Client Web Site = Http Server</vt:lpstr>
      <vt:lpstr>Http Request (GET, POST, PUT, ..)</vt:lpstr>
      <vt:lpstr>Http Response (200, 300, 400, 500 ...)</vt:lpstr>
      <vt:lpstr>Step (after TCP Connect + SSL Handshake) client write http Request text</vt:lpstr>
      <vt:lpstr>Request = VERB, Path, Headers, Body</vt:lpstr>
      <vt:lpstr>Client WAIT response,  and do not write any more to socket</vt:lpstr>
      <vt:lpstr>server write http Response</vt:lpstr>
      <vt:lpstr>Response = status, message, Headers, Body</vt:lpstr>
      <vt:lpstr>Loaded Source Html Page</vt:lpstr>
      <vt:lpstr>loading a page = N Requests: html, png, js, svg, css..</vt:lpstr>
      <vt:lpstr>How to GET/POST Binary Content ?</vt:lpstr>
      <vt:lpstr>Content-Length</vt:lpstr>
      <vt:lpstr>Debug with Curl</vt:lpstr>
      <vt:lpstr>Curl</vt:lpstr>
      <vt:lpstr>Curl -v part 1/3: connection "*" + sent "&gt;" Http headers</vt:lpstr>
      <vt:lpstr>Curl -v part 2/3: "&lt;" received http headers</vt:lpstr>
      <vt:lpstr>Curl -v part 3/3: received body</vt:lpstr>
      <vt:lpstr>Summary Interaction:  Browser URL -&gt; Http -&gt; Loaded Resources</vt:lpstr>
      <vt:lpstr>Outline</vt:lpstr>
      <vt:lpstr>Old Ways to Change Pages 1/ change page with &lt;a href="page.html"&gt;</vt:lpstr>
      <vt:lpstr>Old Ways to Change Refreshed Pages 2/ server-side generate pages</vt:lpstr>
      <vt:lpstr>Java Servlet &amp; Jsp (html in java   /  java in pseudo-html  )</vt:lpstr>
      <vt:lpstr>Click &lt;href&gt; … RE-Loading new html page</vt:lpstr>
      <vt:lpstr>Not only a Developper problem…  Html+Js+CSS  re-Rendering slowness + Network + .. for reloading pages links</vt:lpstr>
      <vt:lpstr>Solution to  Multiple Pages Application Problems ?  caching + optims + workarounds … ?  =&gt;  SPA = Single Page Application  !!</vt:lpstr>
      <vt:lpstr>SPA = Single Page Application   … still dynamic, still Multiple Rest Json requests</vt:lpstr>
      <vt:lpstr>http API Server   (cf Rest Api)</vt:lpstr>
      <vt:lpstr>How to Code High-Level Http Request in JavaScript ?</vt:lpstr>
      <vt:lpstr>Request as "Blocking" (Low-Level) Code / SystemCalls</vt:lpstr>
      <vt:lpstr>In the Browser (Javascript Web Spec) ... only  1 "event loop" main Thread</vt:lpstr>
      <vt:lpstr>XML(?) HttpRequest</vt:lpstr>
      <vt:lpstr>Sample Code</vt:lpstr>
      <vt:lpstr>Callback Principles for Async</vt:lpstr>
      <vt:lpstr>Promises for Async</vt:lpstr>
      <vt:lpstr>Equivalent "Cascaded Functional" Code </vt:lpstr>
      <vt:lpstr>Equivalent Code using Angular RxJs Observable (deprecated: using 2 callbacks)</vt:lpstr>
      <vt:lpstr>Equivalent Code using Angular RxJs Observable (1 object with 2 callbacks)</vt:lpstr>
      <vt:lpstr>Http Request as Async (=Non-Blocking) Code</vt:lpstr>
      <vt:lpstr>test-fetch.html</vt:lpstr>
      <vt:lpstr>using NodeJS (same Javascript interpreter V8  as Chrome/Edge)</vt:lpstr>
      <vt:lpstr>fetch() from DevTool Console... Fail "CORS"</vt:lpstr>
      <vt:lpstr>Sample Angular Code  for Rest Http+Json Request</vt:lpstr>
      <vt:lpstr>Easy Interactions  between Javascript / Json !</vt:lpstr>
      <vt:lpstr>Summary Interaction:  JavaScript call (Async) Http Rest JSON Api</vt:lpstr>
      <vt:lpstr>Outline</vt:lpstr>
      <vt:lpstr>&lt;script&gt;..&lt;/script&gt;  &amp;  &lt;script src=".."/&gt;</vt:lpstr>
      <vt:lpstr>Sample &lt;script&gt;</vt:lpstr>
      <vt:lpstr>&lt;script  (async | defer) src=".."&gt;</vt:lpstr>
      <vt:lpstr>window.onload = callbackReference;</vt:lpstr>
      <vt:lpstr>Window ... global singleton Can NOT set several ".onload" callbacks !</vt:lpstr>
      <vt:lpstr>&lt;body onload="someCode()"&gt;</vt:lpstr>
      <vt:lpstr>Summary Interaction:  Html execute &lt;script&gt;</vt:lpstr>
      <vt:lpstr>Outline</vt:lpstr>
      <vt:lpstr>w3schools Javascript &gt; JS Events</vt:lpstr>
      <vt:lpstr>w3schools HTML Events</vt:lpstr>
      <vt:lpstr>Types of Events</vt:lpstr>
      <vt:lpstr>HTML "onclick" Event Attribute  (attribute, with value executed as script)</vt:lpstr>
      <vt:lpstr>onclick</vt:lpstr>
      <vt:lpstr>onclick event</vt:lpstr>
      <vt:lpstr>Event Bubbles Up ..</vt:lpstr>
      <vt:lpstr>Event Bubble: Sample Code</vt:lpstr>
      <vt:lpstr>Event Bubble: Sample Execution</vt:lpstr>
      <vt:lpstr>Stopping Propagation: Sample Code</vt:lpstr>
      <vt:lpstr>Stopping Propagation: Sample Execution</vt:lpstr>
      <vt:lpstr>Script vs Function Callback ?</vt:lpstr>
      <vt:lpstr>Scripts are "compiled"/"wrapped " similary in Function with 1 event param</vt:lpstr>
      <vt:lpstr>Set in Code: with Function (not String)</vt:lpstr>
      <vt:lpstr>Set in Code ... Silent error with String !!</vt:lpstr>
      <vt:lpstr>In Angular: (click)="script..."</vt:lpstr>
      <vt:lpstr>Outline</vt:lpstr>
      <vt:lpstr>D.O.M. ?</vt:lpstr>
      <vt:lpstr>HTML Source  &lt;-&gt;   Tree of Elements</vt:lpstr>
      <vt:lpstr>DOM Tree</vt:lpstr>
      <vt:lpstr>DOM Tree: navigable per  ".getElementById", ".parentElement" ".children"</vt:lpstr>
      <vt:lpstr>parentNode &lt;-&gt; parentElement childNodes &lt;-&gt; children</vt:lpstr>
      <vt:lpstr>HTML DOM Classes  =&gt; TS interface pseudo-declaration</vt:lpstr>
      <vt:lpstr>HTML DOM Interfaces =&gt; UML Class Diagram</vt:lpstr>
      <vt:lpstr>HTML DOM Api Reference https://developer.mozilla.org/en-US/docs/Web/API/HTML_DOM_API</vt:lpstr>
      <vt:lpstr>w3schools  ... DOM Classes List: page 1/3</vt:lpstr>
      <vt:lpstr>DOM Classes List: page 2/3</vt:lpstr>
      <vt:lpstr>DOM Classes List: page 3/3</vt:lpstr>
      <vt:lpstr>Focus on class "Button"  (page 1/2)</vt:lpstr>
      <vt:lpstr>class "Button"  (page 2/2)</vt:lpstr>
      <vt:lpstr>Reference HTMLButtonElement interface</vt:lpstr>
      <vt:lpstr>API to Add/Replace/Remove  Dom Node</vt:lpstr>
      <vt:lpstr>Sample Code to Add/Remove HTML</vt:lpstr>
      <vt:lpstr>Debugging Elements (in-memory differ from Sources, refresh by "F5")</vt:lpstr>
      <vt:lpstr>Outline</vt:lpstr>
      <vt:lpstr>Code Maintainability of &lt;div&gt; soup ?</vt:lpstr>
      <vt:lpstr>HTML Custom Elements</vt:lpstr>
      <vt:lpstr>Reference Custom Elements</vt:lpstr>
      <vt:lpstr>Custom Element Sample (Feature 1/4) Window.customElements.define("new-tag"...)</vt:lpstr>
      <vt:lpstr>DOM Tree ... &lt;popup-info&gt;</vt:lpstr>
      <vt:lpstr>Not calling ".define()" ... same DOM anyway!?</vt:lpstr>
      <vt:lpstr>Custom Element (Feature 2/4) Shadow DOM - encapsulate internal elements, with style and DOM isolation</vt:lpstr>
      <vt:lpstr>Navigable HTML Structure  &lt;--differs from --&gt; Styled, Internal Shadow DOM</vt:lpstr>
      <vt:lpstr>Custom Element Sample (Feature 3/4) using HTML Template</vt:lpstr>
      <vt:lpstr>result of HTML Template</vt:lpstr>
      <vt:lpstr>PowerPoint Presentation</vt:lpstr>
      <vt:lpstr>Lifecycle callbacks</vt:lpstr>
      <vt:lpstr>Sample attributeChangedCallback() + getAttribute() + Shadow DOM update</vt:lpstr>
      <vt:lpstr>attributeChangedCallback=&gt; update Shadow DOM</vt:lpstr>
      <vt:lpstr>.. not broadly used ?</vt:lpstr>
      <vt:lpstr>(Which - HowLong) Web Frameworks? </vt:lpstr>
      <vt:lpstr>Frameworks  trends as of 2024</vt:lpstr>
      <vt:lpstr>Angular 18  (may 2024) very different/superior  to  Angular 17  &gt;&gt; to Angular 16,15, .. 2  &gt;&gt; completely different from Angular"JS" 1</vt:lpstr>
      <vt:lpstr>React :  only rendering TSX ... Need many additional libraries, for Router + State Management  + Http  + Async + ... </vt:lpstr>
      <vt:lpstr>Angular vs React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47</cp:revision>
  <dcterms:created xsi:type="dcterms:W3CDTF">2024-07-11T05:53:24Z</dcterms:created>
  <dcterms:modified xsi:type="dcterms:W3CDTF">2024-07-23T16:13:46Z</dcterms:modified>
</cp:coreProperties>
</file>